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1" r:id="rId2"/>
  </p:sldMasterIdLst>
  <p:notesMasterIdLst>
    <p:notesMasterId r:id="rId4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41"/>
      <p:bold r:id="rId42"/>
      <p:italic r:id="rId43"/>
      <p:boldItalic r:id="rId44"/>
    </p:embeddedFont>
    <p:embeddedFont>
      <p:font typeface="Oswald" pitchFamily="2" charset="77"/>
      <p:regular r:id="rId45"/>
      <p:bold r:id="rId46"/>
    </p:embeddedFont>
    <p:embeddedFont>
      <p:font typeface="Roboto" panose="02000000000000000000" pitchFamily="2" charset="0"/>
      <p:regular r:id="rId47"/>
      <p:bold r:id="rId48"/>
      <p:italic r:id="rId49"/>
      <p:boldItalic r:id="rId50"/>
    </p:embeddedFont>
    <p:embeddedFont>
      <p:font typeface="Roboto Light" panose="020F0302020204030204" pitchFamily="34" charset="0"/>
      <p:regular r:id="rId51"/>
      <p:bold r:id="rId52"/>
      <p:italic r:id="rId53"/>
      <p:boldItalic r:id="rId52"/>
    </p:embeddedFont>
    <p:embeddedFont>
      <p:font typeface="Roboto Mono" pitchFamily="49" charset="0"/>
      <p:regular r:id="rId52"/>
      <p:bold r:id="rId52"/>
      <p:italic r:id="rId52"/>
      <p:boldItalic r:id="rId52"/>
    </p:embeddedFont>
    <p:embeddedFont>
      <p:font typeface="Roboto Mono Regular" pitchFamily="49" charset="0"/>
      <p:regular r:id="rId52"/>
      <p:bold r:id="rId52"/>
      <p:italic r:id="rId52"/>
      <p:boldItalic r:id="rId52"/>
    </p:embeddedFont>
    <p:embeddedFont>
      <p:font typeface="Tahoma" panose="020B0604030504040204" pitchFamily="34" charset="0"/>
      <p:regular r:id="rId54"/>
      <p:bold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8EA843-3A0F-47B0-8D56-01B989E065C3}">
  <a:tblStyle styleId="{BD8EA843-3A0F-47B0-8D56-01B989E065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4"/>
    <p:restoredTop sz="94679"/>
  </p:normalViewPr>
  <p:slideViewPr>
    <p:cSldViewPr snapToGrid="0">
      <p:cViewPr varScale="1">
        <p:scale>
          <a:sx n="208" d="100"/>
          <a:sy n="208" d="100"/>
        </p:scale>
        <p:origin x="192" y="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4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2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1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6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.fntdata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9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4.fntdata"/><Relationship Id="rId52" Type="http://schemas.openxmlformats.org/officeDocument/2006/relationships/font" Target="NUL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a46bab7dba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a46bab7dba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46bab7dba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a46bab7dba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46bab7dba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a46bab7dba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a46bab7dba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a46bab7dba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a46bab7dba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a46bab7dba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a46bab7dba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a46bab7dba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a46bab7dba_0_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a46bab7dba_0_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a46bab7dba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a46bab7dba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a46bab7dba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a46bab7dba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a46bab7dba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a46bab7dba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46bab7dba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46bab7dba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a46bab7dba_0_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a46bab7dba_0_6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a46bab7dba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a46bab7dba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a46bab7dba_0_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a46bab7dba_0_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a46bab7dba_0_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a46bab7dba_0_6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a46bab7dba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a46bab7dba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a46bab7dba_0_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a46bab7dba_0_8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a46bab7dba_0_1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a46bab7dba_0_10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a46bab7dba_0_1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a46bab7dba_0_1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a46bab7dba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a46bab7dba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a46bab7dba_0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a46bab7dba_0_8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46bab7dba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46bab7dba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a46bab7dba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a46bab7dba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a46bab7dba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a46bab7dba_0_1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a46bab7dba_0_1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a46bab7dba_0_1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a46bab7dba_0_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a46bab7dba_0_1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a46bab7dba_0_1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a46bab7dba_0_1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a46bab7dba_0_1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a46bab7dba_0_1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a46bab7dba_0_1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a46bab7dba_0_1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a46bab7dba_0_1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a46bab7dba_0_1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46bab7dba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a46bab7dba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a46bab7dba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a46bab7dba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46bab7dba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a46bab7dba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a46bab7dba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a46bab7dba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46bab7dba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46bab7dba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a46bab7dba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a46bab7dba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ITLE_AND_TWO_COLUMNS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457200" y="241575"/>
            <a:ext cx="39945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2"/>
          </p:nvPr>
        </p:nvSpPr>
        <p:spPr>
          <a:xfrm>
            <a:off x="4692275" y="241575"/>
            <a:ext cx="39945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AND_TWO_COLUMNS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body" idx="1"/>
          </p:nvPr>
        </p:nvSpPr>
        <p:spPr>
          <a:xfrm>
            <a:off x="250875" y="241575"/>
            <a:ext cx="28293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body" idx="2"/>
          </p:nvPr>
        </p:nvSpPr>
        <p:spPr>
          <a:xfrm>
            <a:off x="6063675" y="241575"/>
            <a:ext cx="28293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body" idx="3"/>
          </p:nvPr>
        </p:nvSpPr>
        <p:spPr>
          <a:xfrm>
            <a:off x="3157350" y="241575"/>
            <a:ext cx="2829300" cy="46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457200" y="233438"/>
            <a:ext cx="8229600" cy="46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itle">
  <p:cSld name="TITLE_ONLY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ubTitle" idx="1"/>
          </p:nvPr>
        </p:nvSpPr>
        <p:spPr>
          <a:xfrm>
            <a:off x="685800" y="2179341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None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ancy Section Title">
  <p:cSld name="CUSTOM">
    <p:bg>
      <p:bgPr>
        <a:solidFill>
          <a:srgbClr val="351C75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title"/>
          </p:nvPr>
        </p:nvSpPr>
        <p:spPr>
          <a:xfrm>
            <a:off x="219700" y="2287400"/>
            <a:ext cx="6523800" cy="5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2"/>
          </p:nvPr>
        </p:nvSpPr>
        <p:spPr>
          <a:xfrm>
            <a:off x="219700" y="499975"/>
            <a:ext cx="6523800" cy="178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title" idx="3"/>
          </p:nvPr>
        </p:nvSpPr>
        <p:spPr>
          <a:xfrm>
            <a:off x="219700" y="2856225"/>
            <a:ext cx="6523800" cy="17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deas">
  <p:cSld name="CUSTOM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>
            <a:spLocks noGrp="1"/>
          </p:cNvSpPr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6"/>
          <p:cNvSpPr txBox="1">
            <a:spLocks noGrp="1"/>
          </p:cNvSpPr>
          <p:nvPr>
            <p:ph type="title" idx="2"/>
          </p:nvPr>
        </p:nvSpPr>
        <p:spPr>
          <a:xfrm>
            <a:off x="537475" y="3055688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deas">
  <p:cSld name="CUSTOM_1_2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7"/>
          <p:cNvSpPr txBox="1">
            <a:spLocks noGrp="1"/>
          </p:cNvSpPr>
          <p:nvPr>
            <p:ph type="title"/>
          </p:nvPr>
        </p:nvSpPr>
        <p:spPr>
          <a:xfrm>
            <a:off x="537475" y="618338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7"/>
          <p:cNvSpPr txBox="1">
            <a:spLocks noGrp="1"/>
          </p:cNvSpPr>
          <p:nvPr>
            <p:ph type="title" idx="2"/>
          </p:nvPr>
        </p:nvSpPr>
        <p:spPr>
          <a:xfrm>
            <a:off x="537475" y="3349413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27"/>
          <p:cNvSpPr txBox="1">
            <a:spLocks noGrp="1"/>
          </p:cNvSpPr>
          <p:nvPr>
            <p:ph type="title" idx="3"/>
          </p:nvPr>
        </p:nvSpPr>
        <p:spPr>
          <a:xfrm>
            <a:off x="537475" y="1983875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ral Idea">
  <p:cSld name="CUSTOM_1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8"/>
          <p:cNvSpPr txBox="1">
            <a:spLocks noGrp="1"/>
          </p:cNvSpPr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per Card">
  <p:cSld name="CUSTOM_2">
    <p:bg>
      <p:bgPr>
        <a:solidFill>
          <a:srgbClr val="EFEFEF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9" descr="KinM98rrT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12450" y="1101425"/>
            <a:ext cx="6784150" cy="29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9"/>
          <p:cNvSpPr txBox="1">
            <a:spLocks noGrp="1"/>
          </p:cNvSpPr>
          <p:nvPr>
            <p:ph type="title"/>
          </p:nvPr>
        </p:nvSpPr>
        <p:spPr>
          <a:xfrm>
            <a:off x="1359335" y="1236350"/>
            <a:ext cx="6455700" cy="3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 b="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 b="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 b="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 b="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 b="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 b="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 b="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 b="0"/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1"/>
          </p:nvPr>
        </p:nvSpPr>
        <p:spPr>
          <a:xfrm>
            <a:off x="1359326" y="1528736"/>
            <a:ext cx="6455700" cy="22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endar">
  <p:cSld name="CUSTOM_3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30"/>
          <p:cNvCxnSpPr/>
          <p:nvPr/>
        </p:nvCxnSpPr>
        <p:spPr>
          <a:xfrm>
            <a:off x="3048000" y="0"/>
            <a:ext cx="0" cy="5142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30"/>
          <p:cNvCxnSpPr/>
          <p:nvPr/>
        </p:nvCxnSpPr>
        <p:spPr>
          <a:xfrm>
            <a:off x="6096000" y="0"/>
            <a:ext cx="0" cy="51426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30"/>
          <p:cNvCxnSpPr/>
          <p:nvPr/>
        </p:nvCxnSpPr>
        <p:spPr>
          <a:xfrm>
            <a:off x="0" y="1285875"/>
            <a:ext cx="9145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30"/>
          <p:cNvCxnSpPr/>
          <p:nvPr/>
        </p:nvCxnSpPr>
        <p:spPr>
          <a:xfrm>
            <a:off x="0" y="3857625"/>
            <a:ext cx="9145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20" name="Google Shape;120;p30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21" name="Google Shape;121;p30"/>
          <p:cNvSpPr txBox="1"/>
          <p:nvPr/>
        </p:nvSpPr>
        <p:spPr>
          <a:xfrm>
            <a:off x="1751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January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" name="Google Shape;122;p30"/>
          <p:cNvSpPr txBox="1"/>
          <p:nvPr/>
        </p:nvSpPr>
        <p:spPr>
          <a:xfrm>
            <a:off x="4799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February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3" name="Google Shape;123;p30"/>
          <p:cNvSpPr txBox="1"/>
          <p:nvPr/>
        </p:nvSpPr>
        <p:spPr>
          <a:xfrm>
            <a:off x="78492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March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4" name="Google Shape;124;p30"/>
          <p:cNvSpPr txBox="1"/>
          <p:nvPr/>
        </p:nvSpPr>
        <p:spPr>
          <a:xfrm>
            <a:off x="1751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April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5" name="Google Shape;125;p30"/>
          <p:cNvSpPr txBox="1"/>
          <p:nvPr/>
        </p:nvSpPr>
        <p:spPr>
          <a:xfrm>
            <a:off x="4799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" name="Google Shape;126;p30"/>
          <p:cNvSpPr txBox="1"/>
          <p:nvPr/>
        </p:nvSpPr>
        <p:spPr>
          <a:xfrm>
            <a:off x="78492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June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7" name="Google Shape;127;p30"/>
          <p:cNvSpPr txBox="1"/>
          <p:nvPr/>
        </p:nvSpPr>
        <p:spPr>
          <a:xfrm>
            <a:off x="1751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July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8" name="Google Shape;128;p30"/>
          <p:cNvSpPr txBox="1"/>
          <p:nvPr/>
        </p:nvSpPr>
        <p:spPr>
          <a:xfrm>
            <a:off x="4799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August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9" name="Google Shape;129;p30"/>
          <p:cNvSpPr txBox="1"/>
          <p:nvPr/>
        </p:nvSpPr>
        <p:spPr>
          <a:xfrm>
            <a:off x="78492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September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0" name="Google Shape;130;p30"/>
          <p:cNvSpPr txBox="1"/>
          <p:nvPr/>
        </p:nvSpPr>
        <p:spPr>
          <a:xfrm>
            <a:off x="1751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October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1" name="Google Shape;131;p30"/>
          <p:cNvSpPr txBox="1"/>
          <p:nvPr/>
        </p:nvSpPr>
        <p:spPr>
          <a:xfrm>
            <a:off x="4799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November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2" name="Google Shape;132;p30"/>
          <p:cNvSpPr txBox="1"/>
          <p:nvPr/>
        </p:nvSpPr>
        <p:spPr>
          <a:xfrm>
            <a:off x="78492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December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ller Source">
  <p:cSld name="TITLE_ONLY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>
            <a:spLocks noGrp="1"/>
          </p:cNvSpPr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1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Google Shape;136;p31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username = input()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username == "service":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cmd_code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cmd_code == 7: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crash()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"Unknown command".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passcode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passcode &lt; 10000: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print "Invalid passcode!"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auth(username, passcode)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"Exiting..."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exit()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toi source">
  <p:cSld name="TITLE_ONLY_2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2"/>
          <p:cNvSpPr txBox="1">
            <a:spLocks noGrp="1"/>
          </p:cNvSpPr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2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32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def atoi(s):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n =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for c in s: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if   c == '0': n = n*10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'1': n = n*10 + 1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'2': n = n*10 + 2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'3': n = n*10 + 3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'4': n = n*10 + 4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'5': n = n*10 + 5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'6': n = n*10 + 6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'7': n = n*10 + 7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'8': n = n*10 + 8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'9': n = n*10 + 9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else: break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return 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alysis Options">
  <p:cSld name="TITLE_AND_TWO_COLUMNS_1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33"/>
          <p:cNvSpPr txBox="1"/>
          <p:nvPr/>
        </p:nvSpPr>
        <p:spPr>
          <a:xfrm>
            <a:off x="2508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Specification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should hold about the program?</a:t>
            </a:r>
            <a:br>
              <a:rPr lang="en" sz="1800"/>
            </a:b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Logical Properties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Absence of Crashes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Type Safety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Efficiency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Memory Safety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Information Disclosure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Authentication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44" name="Google Shape;144;p33"/>
          <p:cNvSpPr txBox="1"/>
          <p:nvPr/>
        </p:nvSpPr>
        <p:spPr>
          <a:xfrm>
            <a:off x="60636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Technique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will we achieve the goal?</a:t>
            </a:r>
            <a:br>
              <a:rPr lang="en" sz="1800"/>
            </a:br>
            <a:br>
              <a:rPr lang="en" sz="1800"/>
            </a:b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Manual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Symbolic Execution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Abstract Interpretation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Fuzzing</a:t>
            </a:r>
            <a:endParaRPr sz="1800"/>
          </a:p>
        </p:txBody>
      </p:sp>
      <p:sp>
        <p:nvSpPr>
          <p:cNvPr id="145" name="Google Shape;145;p33"/>
          <p:cNvSpPr txBox="1"/>
          <p:nvPr/>
        </p:nvSpPr>
        <p:spPr>
          <a:xfrm>
            <a:off x="3157350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do we want to achieve regarding the specification?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Verification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Testing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Transformation</a:t>
            </a:r>
            <a:endParaRPr sz="1800"/>
          </a:p>
        </p:txBody>
      </p:sp>
      <p:cxnSp>
        <p:nvCxnSpPr>
          <p:cNvPr id="146" name="Google Shape;146;p33"/>
          <p:cNvCxnSpPr/>
          <p:nvPr/>
        </p:nvCxnSpPr>
        <p:spPr>
          <a:xfrm>
            <a:off x="3080325" y="309100"/>
            <a:ext cx="0" cy="46845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33"/>
          <p:cNvCxnSpPr/>
          <p:nvPr/>
        </p:nvCxnSpPr>
        <p:spPr>
          <a:xfrm>
            <a:off x="5986650" y="309100"/>
            <a:ext cx="0" cy="46845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33"/>
          <p:cNvCxnSpPr/>
          <p:nvPr/>
        </p:nvCxnSpPr>
        <p:spPr>
          <a:xfrm rot="10800000">
            <a:off x="346650" y="2154518"/>
            <a:ext cx="8450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Four_Boxes">
  <p:cSld name="Custom_Four_Boxes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4"/>
          <p:cNvSpPr txBox="1">
            <a:spLocks noGrp="1"/>
          </p:cNvSpPr>
          <p:nvPr>
            <p:ph type="ftr" idx="11"/>
          </p:nvPr>
        </p:nvSpPr>
        <p:spPr>
          <a:xfrm>
            <a:off x="1333500" y="4912520"/>
            <a:ext cx="6477000" cy="2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51" name="Google Shape;151;p34"/>
          <p:cNvSpPr txBox="1">
            <a:spLocks noGrp="1"/>
          </p:cNvSpPr>
          <p:nvPr>
            <p:ph type="sldNum" idx="12"/>
          </p:nvPr>
        </p:nvSpPr>
        <p:spPr>
          <a:xfrm>
            <a:off x="8102430" y="4914900"/>
            <a:ext cx="762000" cy="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34"/>
          <p:cNvSpPr txBox="1">
            <a:spLocks noGrp="1"/>
          </p:cNvSpPr>
          <p:nvPr>
            <p:ph type="body" idx="1"/>
          </p:nvPr>
        </p:nvSpPr>
        <p:spPr>
          <a:xfrm>
            <a:off x="457202" y="80010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53" name="Google Shape;153;p34"/>
          <p:cNvSpPr txBox="1">
            <a:spLocks noGrp="1"/>
          </p:cNvSpPr>
          <p:nvPr>
            <p:ph type="body" idx="2"/>
          </p:nvPr>
        </p:nvSpPr>
        <p:spPr>
          <a:xfrm>
            <a:off x="4645481" y="800100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54" name="Google Shape;154;p34"/>
          <p:cNvSpPr txBox="1">
            <a:spLocks noGrp="1"/>
          </p:cNvSpPr>
          <p:nvPr>
            <p:ph type="body" idx="3"/>
          </p:nvPr>
        </p:nvSpPr>
        <p:spPr>
          <a:xfrm>
            <a:off x="4645477" y="2641146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sp>
        <p:nvSpPr>
          <p:cNvPr id="155" name="Google Shape;155;p34"/>
          <p:cNvSpPr txBox="1">
            <a:spLocks noGrp="1"/>
          </p:cNvSpPr>
          <p:nvPr>
            <p:ph type="body" idx="4"/>
          </p:nvPr>
        </p:nvSpPr>
        <p:spPr>
          <a:xfrm>
            <a:off x="454481" y="264727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75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11150" algn="l" rtl="0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endParaRPr/>
          </a:p>
        </p:txBody>
      </p:sp>
      <p:cxnSp>
        <p:nvCxnSpPr>
          <p:cNvPr id="156" name="Google Shape;156;p34"/>
          <p:cNvCxnSpPr/>
          <p:nvPr/>
        </p:nvCxnSpPr>
        <p:spPr>
          <a:xfrm>
            <a:off x="381000" y="630076"/>
            <a:ext cx="8382000" cy="1200"/>
          </a:xfrm>
          <a:prstGeom prst="straightConnector1">
            <a:avLst/>
          </a:prstGeom>
          <a:noFill/>
          <a:ln w="22225" cap="flat" cmpd="sng">
            <a:solidFill>
              <a:srgbClr val="0F5E9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7" name="Google Shape;157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414" y="97655"/>
            <a:ext cx="814078" cy="49130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4"/>
          <p:cNvSpPr txBox="1">
            <a:spLocks noGrp="1"/>
          </p:cNvSpPr>
          <p:nvPr>
            <p:ph type="ctrTitle"/>
          </p:nvPr>
        </p:nvSpPr>
        <p:spPr>
          <a:xfrm>
            <a:off x="1619250" y="113564"/>
            <a:ext cx="71436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obe.com/tiobe-index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Errors</a:t>
            </a:r>
            <a:endParaRPr/>
          </a:p>
        </p:txBody>
      </p:sp>
      <p:sp>
        <p:nvSpPr>
          <p:cNvPr id="164" name="Google Shape;164;p3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9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CS-577-A, Fall 2020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Jun Xu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Credits of most slides belong to Yan </a:t>
            </a:r>
            <a:r>
              <a:rPr lang="en" sz="2400" dirty="0" err="1"/>
              <a:t>Shoshitaishvili</a:t>
            </a:r>
            <a:r>
              <a:rPr lang="en" sz="2400" dirty="0"/>
              <a:t> at Arizona State University (https://</a:t>
            </a:r>
            <a:r>
              <a:rPr lang="en" sz="2400" dirty="0" err="1"/>
              <a:t>pwn.college</a:t>
            </a:r>
            <a:r>
              <a:rPr lang="en" sz="2400" dirty="0"/>
              <a:t>)</a:t>
            </a:r>
            <a:r>
              <a:rPr lang="en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4"/>
          <p:cNvSpPr/>
          <p:nvPr/>
        </p:nvSpPr>
        <p:spPr>
          <a:xfrm>
            <a:off x="4682425" y="3764000"/>
            <a:ext cx="1403400" cy="2916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2" name="Google Shape;222;p44"/>
          <p:cNvSpPr/>
          <p:nvPr/>
        </p:nvSpPr>
        <p:spPr>
          <a:xfrm>
            <a:off x="3958575" y="1287950"/>
            <a:ext cx="2085300" cy="291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3" name="Google Shape;223;p4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Programs start up with potentially user-influenced data already present: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During execution, user data spreads through the program: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data shouldn't directly control program execution. It is normally "non-control" data. However, it is stored </a:t>
            </a:r>
            <a:r>
              <a:rPr lang="en" i="1"/>
              <a:t>together</a:t>
            </a:r>
            <a:r>
              <a:rPr lang="en"/>
              <a:t> with "control" data.</a:t>
            </a:r>
            <a:endParaRPr/>
          </a:p>
        </p:txBody>
      </p:sp>
      <p:sp>
        <p:nvSpPr>
          <p:cNvPr id="224" name="Google Shape;224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2: Mixing Control Information and Data </a:t>
            </a:r>
            <a:endParaRPr/>
          </a:p>
        </p:txBody>
      </p:sp>
      <p:sp>
        <p:nvSpPr>
          <p:cNvPr id="225" name="Google Shape;225;p44"/>
          <p:cNvSpPr/>
          <p:nvPr/>
        </p:nvSpPr>
        <p:spPr>
          <a:xfrm>
            <a:off x="760100" y="1685300"/>
            <a:ext cx="13581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.text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6" name="Google Shape;226;p44"/>
          <p:cNvSpPr/>
          <p:nvPr/>
        </p:nvSpPr>
        <p:spPr>
          <a:xfrm>
            <a:off x="2641225" y="1685309"/>
            <a:ext cx="18603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heap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7" name="Google Shape;227;p44"/>
          <p:cNvSpPr/>
          <p:nvPr/>
        </p:nvSpPr>
        <p:spPr>
          <a:xfrm>
            <a:off x="5024400" y="1685309"/>
            <a:ext cx="2422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8" name="Google Shape;228;p44"/>
          <p:cNvSpPr/>
          <p:nvPr/>
        </p:nvSpPr>
        <p:spPr>
          <a:xfrm>
            <a:off x="2118300" y="1685309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9" name="Google Shape;229;p44"/>
          <p:cNvSpPr/>
          <p:nvPr/>
        </p:nvSpPr>
        <p:spPr>
          <a:xfrm>
            <a:off x="4501500" y="1685309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0" name="Google Shape;230;p44"/>
          <p:cNvSpPr/>
          <p:nvPr/>
        </p:nvSpPr>
        <p:spPr>
          <a:xfrm>
            <a:off x="6926400" y="168530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1" name="Google Shape;231;p44"/>
          <p:cNvSpPr/>
          <p:nvPr/>
        </p:nvSpPr>
        <p:spPr>
          <a:xfrm>
            <a:off x="7072175" y="1685309"/>
            <a:ext cx="335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2" name="Google Shape;232;p44"/>
          <p:cNvSpPr/>
          <p:nvPr/>
        </p:nvSpPr>
        <p:spPr>
          <a:xfrm>
            <a:off x="760100" y="2737975"/>
            <a:ext cx="13581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.text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3" name="Google Shape;233;p44"/>
          <p:cNvSpPr/>
          <p:nvPr/>
        </p:nvSpPr>
        <p:spPr>
          <a:xfrm>
            <a:off x="2641225" y="2737984"/>
            <a:ext cx="18603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heap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4" name="Google Shape;234;p44"/>
          <p:cNvSpPr/>
          <p:nvPr/>
        </p:nvSpPr>
        <p:spPr>
          <a:xfrm>
            <a:off x="5024400" y="2737984"/>
            <a:ext cx="2422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5" name="Google Shape;235;p44"/>
          <p:cNvSpPr/>
          <p:nvPr/>
        </p:nvSpPr>
        <p:spPr>
          <a:xfrm>
            <a:off x="2118300" y="2737984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6" name="Google Shape;236;p44"/>
          <p:cNvSpPr/>
          <p:nvPr/>
        </p:nvSpPr>
        <p:spPr>
          <a:xfrm>
            <a:off x="4501500" y="2737984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7" name="Google Shape;237;p44"/>
          <p:cNvSpPr/>
          <p:nvPr/>
        </p:nvSpPr>
        <p:spPr>
          <a:xfrm>
            <a:off x="6926400" y="2737984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8" name="Google Shape;238;p44"/>
          <p:cNvSpPr/>
          <p:nvPr/>
        </p:nvSpPr>
        <p:spPr>
          <a:xfrm>
            <a:off x="7072175" y="2737984"/>
            <a:ext cx="335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9" name="Google Shape;239;p44"/>
          <p:cNvSpPr/>
          <p:nvPr/>
        </p:nvSpPr>
        <p:spPr>
          <a:xfrm>
            <a:off x="6741050" y="2737984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0" name="Google Shape;240;p44"/>
          <p:cNvSpPr/>
          <p:nvPr/>
        </p:nvSpPr>
        <p:spPr>
          <a:xfrm>
            <a:off x="6555700" y="2737984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1" name="Google Shape;241;p44"/>
          <p:cNvSpPr/>
          <p:nvPr/>
        </p:nvSpPr>
        <p:spPr>
          <a:xfrm>
            <a:off x="6370350" y="2737984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2" name="Google Shape;242;p44"/>
          <p:cNvSpPr/>
          <p:nvPr/>
        </p:nvSpPr>
        <p:spPr>
          <a:xfrm>
            <a:off x="3901200" y="2737975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3" name="Google Shape;243;p44"/>
          <p:cNvSpPr/>
          <p:nvPr/>
        </p:nvSpPr>
        <p:spPr>
          <a:xfrm>
            <a:off x="3384875" y="2737975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4" name="Google Shape;244;p44"/>
          <p:cNvSpPr/>
          <p:nvPr/>
        </p:nvSpPr>
        <p:spPr>
          <a:xfrm>
            <a:off x="760200" y="4095000"/>
            <a:ext cx="13581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.text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5" name="Google Shape;245;p44"/>
          <p:cNvSpPr/>
          <p:nvPr/>
        </p:nvSpPr>
        <p:spPr>
          <a:xfrm>
            <a:off x="2641225" y="4095009"/>
            <a:ext cx="18603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heap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6" name="Google Shape;246;p44"/>
          <p:cNvSpPr/>
          <p:nvPr/>
        </p:nvSpPr>
        <p:spPr>
          <a:xfrm>
            <a:off x="5024400" y="4095009"/>
            <a:ext cx="2422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7" name="Google Shape;247;p44"/>
          <p:cNvSpPr/>
          <p:nvPr/>
        </p:nvSpPr>
        <p:spPr>
          <a:xfrm>
            <a:off x="2118300" y="4095009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8" name="Google Shape;248;p44"/>
          <p:cNvSpPr/>
          <p:nvPr/>
        </p:nvSpPr>
        <p:spPr>
          <a:xfrm>
            <a:off x="4501500" y="4095009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9" name="Google Shape;249;p44"/>
          <p:cNvSpPr/>
          <p:nvPr/>
        </p:nvSpPr>
        <p:spPr>
          <a:xfrm>
            <a:off x="6926400" y="409500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0" name="Google Shape;250;p44"/>
          <p:cNvSpPr/>
          <p:nvPr/>
        </p:nvSpPr>
        <p:spPr>
          <a:xfrm>
            <a:off x="7072175" y="4095009"/>
            <a:ext cx="335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1" name="Google Shape;251;p44"/>
          <p:cNvSpPr/>
          <p:nvPr/>
        </p:nvSpPr>
        <p:spPr>
          <a:xfrm>
            <a:off x="6741050" y="409500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2" name="Google Shape;252;p44"/>
          <p:cNvSpPr/>
          <p:nvPr/>
        </p:nvSpPr>
        <p:spPr>
          <a:xfrm>
            <a:off x="6555700" y="409500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" name="Google Shape;253;p44"/>
          <p:cNvSpPr/>
          <p:nvPr/>
        </p:nvSpPr>
        <p:spPr>
          <a:xfrm>
            <a:off x="6370350" y="409500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4" name="Google Shape;254;p44"/>
          <p:cNvSpPr/>
          <p:nvPr/>
        </p:nvSpPr>
        <p:spPr>
          <a:xfrm>
            <a:off x="3901200" y="4095000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5" name="Google Shape;255;p44"/>
          <p:cNvSpPr/>
          <p:nvPr/>
        </p:nvSpPr>
        <p:spPr>
          <a:xfrm>
            <a:off x="3384875" y="4095000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6" name="Google Shape;256;p44"/>
          <p:cNvSpPr/>
          <p:nvPr/>
        </p:nvSpPr>
        <p:spPr>
          <a:xfrm>
            <a:off x="3669575" y="4095000"/>
            <a:ext cx="2316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7" name="Google Shape;257;p44"/>
          <p:cNvSpPr/>
          <p:nvPr/>
        </p:nvSpPr>
        <p:spPr>
          <a:xfrm>
            <a:off x="6138750" y="4095000"/>
            <a:ext cx="2316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8" name="Google Shape;258;p44"/>
          <p:cNvSpPr/>
          <p:nvPr/>
        </p:nvSpPr>
        <p:spPr>
          <a:xfrm>
            <a:off x="6449800" y="4095000"/>
            <a:ext cx="1059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9" name="Google Shape;259;p44"/>
          <p:cNvSpPr/>
          <p:nvPr/>
        </p:nvSpPr>
        <p:spPr>
          <a:xfrm>
            <a:off x="6648375" y="4095000"/>
            <a:ext cx="1059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the stack</a:t>
            </a:r>
            <a:endParaRPr/>
          </a:p>
        </p:txBody>
      </p:sp>
      <p:sp>
        <p:nvSpPr>
          <p:cNvPr id="265" name="Google Shape;265;p4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is jumbled together...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local variables of the active function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saved pointers to other places on the stack or to data in memory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saved pointers to </a:t>
            </a:r>
            <a:r>
              <a:rPr lang="en" i="1"/>
              <a:t>code</a:t>
            </a:r>
            <a:r>
              <a:rPr lang="en"/>
              <a:t> (return addresses)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local variables of the caller function (and its caller function and so on)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of this data is stored together and treated the same...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int a[3] = { 1, 2, 3 };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a[10] = 0x41;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6" name="Google Shape;266;p45"/>
          <p:cNvSpPr/>
          <p:nvPr/>
        </p:nvSpPr>
        <p:spPr>
          <a:xfrm>
            <a:off x="990600" y="1347300"/>
            <a:ext cx="7162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7" name="Google Shape;267;p45"/>
          <p:cNvSpPr/>
          <p:nvPr/>
        </p:nvSpPr>
        <p:spPr>
          <a:xfrm rot="-5400000">
            <a:off x="6034950" y="147097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68" name="Google Shape;268;p45"/>
          <p:cNvSpPr/>
          <p:nvPr/>
        </p:nvSpPr>
        <p:spPr>
          <a:xfrm rot="-5400000">
            <a:off x="5750550" y="147097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69" name="Google Shape;269;p45"/>
          <p:cNvSpPr/>
          <p:nvPr/>
        </p:nvSpPr>
        <p:spPr>
          <a:xfrm rot="-5400000">
            <a:off x="5466150" y="147097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70" name="Google Shape;270;p45"/>
          <p:cNvSpPr/>
          <p:nvPr/>
        </p:nvSpPr>
        <p:spPr>
          <a:xfrm rot="-5400000">
            <a:off x="5181750" y="147097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71" name="Google Shape;271;p45"/>
          <p:cNvSpPr/>
          <p:nvPr/>
        </p:nvSpPr>
        <p:spPr>
          <a:xfrm rot="-5400000">
            <a:off x="4897350" y="147097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72" name="Google Shape;272;p45"/>
          <p:cNvSpPr/>
          <p:nvPr/>
        </p:nvSpPr>
        <p:spPr>
          <a:xfrm rot="-5400000">
            <a:off x="4612950" y="147097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73" name="Google Shape;273;p45"/>
          <p:cNvSpPr/>
          <p:nvPr/>
        </p:nvSpPr>
        <p:spPr>
          <a:xfrm rot="-5400000">
            <a:off x="4328550" y="147097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74" name="Google Shape;274;p45"/>
          <p:cNvSpPr/>
          <p:nvPr/>
        </p:nvSpPr>
        <p:spPr>
          <a:xfrm rot="-5400000">
            <a:off x="4044150" y="147097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75" name="Google Shape;275;p45"/>
          <p:cNvSpPr/>
          <p:nvPr/>
        </p:nvSpPr>
        <p:spPr>
          <a:xfrm rot="-5400000">
            <a:off x="3759750" y="147097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76" name="Google Shape;276;p45"/>
          <p:cNvSpPr/>
          <p:nvPr/>
        </p:nvSpPr>
        <p:spPr>
          <a:xfrm rot="-5400000">
            <a:off x="3475350" y="147097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77" name="Google Shape;277;p45"/>
          <p:cNvSpPr/>
          <p:nvPr/>
        </p:nvSpPr>
        <p:spPr>
          <a:xfrm rot="-5400000">
            <a:off x="3190950" y="147097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278" name="Google Shape;278;p45"/>
          <p:cNvSpPr/>
          <p:nvPr/>
        </p:nvSpPr>
        <p:spPr>
          <a:xfrm rot="-5400000">
            <a:off x="2547000" y="1111425"/>
            <a:ext cx="531900" cy="10035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buffer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 occurs when user-controlled data manages to spread into data that </a:t>
            </a:r>
            <a:r>
              <a:rPr lang="en" i="1"/>
              <a:t>shouldn't</a:t>
            </a:r>
            <a:r>
              <a:rPr lang="en"/>
              <a:t> be user controlled (through a memory error).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overwrite </a:t>
            </a:r>
            <a:r>
              <a:rPr lang="en" i="1"/>
              <a:t>control data</a:t>
            </a:r>
            <a:r>
              <a:rPr lang="en"/>
              <a:t> (i.e., a return address), you can use this to redirect control flow elsewhere.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you can also redirect it to </a:t>
            </a:r>
            <a:r>
              <a:rPr lang="en" i="1"/>
              <a:t>your injected code</a:t>
            </a:r>
            <a:r>
              <a:rPr lang="en"/>
              <a:t>.</a:t>
            </a:r>
            <a:endParaRPr/>
          </a:p>
        </p:txBody>
      </p:sp>
      <p:sp>
        <p:nvSpPr>
          <p:cNvPr id="284" name="Google Shape;284;p4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2: Mixing Control Information and Data </a:t>
            </a:r>
            <a:endParaRPr/>
          </a:p>
        </p:txBody>
      </p:sp>
      <p:sp>
        <p:nvSpPr>
          <p:cNvPr id="285" name="Google Shape;285;p46"/>
          <p:cNvSpPr/>
          <p:nvPr/>
        </p:nvSpPr>
        <p:spPr>
          <a:xfrm>
            <a:off x="760200" y="1871950"/>
            <a:ext cx="13581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.text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6" name="Google Shape;286;p46"/>
          <p:cNvSpPr/>
          <p:nvPr/>
        </p:nvSpPr>
        <p:spPr>
          <a:xfrm>
            <a:off x="2641225" y="1871959"/>
            <a:ext cx="18603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heap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7" name="Google Shape;287;p46"/>
          <p:cNvSpPr/>
          <p:nvPr/>
        </p:nvSpPr>
        <p:spPr>
          <a:xfrm>
            <a:off x="5024400" y="1871959"/>
            <a:ext cx="2422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8" name="Google Shape;288;p46"/>
          <p:cNvSpPr/>
          <p:nvPr/>
        </p:nvSpPr>
        <p:spPr>
          <a:xfrm>
            <a:off x="2118300" y="1871959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89" name="Google Shape;289;p46"/>
          <p:cNvSpPr/>
          <p:nvPr/>
        </p:nvSpPr>
        <p:spPr>
          <a:xfrm>
            <a:off x="4501500" y="1871959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0" name="Google Shape;290;p46"/>
          <p:cNvSpPr/>
          <p:nvPr/>
        </p:nvSpPr>
        <p:spPr>
          <a:xfrm>
            <a:off x="6926400" y="187195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1" name="Google Shape;291;p46"/>
          <p:cNvSpPr/>
          <p:nvPr/>
        </p:nvSpPr>
        <p:spPr>
          <a:xfrm>
            <a:off x="7072175" y="1871959"/>
            <a:ext cx="335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2" name="Google Shape;292;p46"/>
          <p:cNvSpPr/>
          <p:nvPr/>
        </p:nvSpPr>
        <p:spPr>
          <a:xfrm>
            <a:off x="6741050" y="187195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3" name="Google Shape;293;p46"/>
          <p:cNvSpPr/>
          <p:nvPr/>
        </p:nvSpPr>
        <p:spPr>
          <a:xfrm>
            <a:off x="6555700" y="187195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4" name="Google Shape;294;p46"/>
          <p:cNvSpPr/>
          <p:nvPr/>
        </p:nvSpPr>
        <p:spPr>
          <a:xfrm>
            <a:off x="6370350" y="187195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5" name="Google Shape;295;p46"/>
          <p:cNvSpPr/>
          <p:nvPr/>
        </p:nvSpPr>
        <p:spPr>
          <a:xfrm>
            <a:off x="3901200" y="1871950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6" name="Google Shape;296;p46"/>
          <p:cNvSpPr/>
          <p:nvPr/>
        </p:nvSpPr>
        <p:spPr>
          <a:xfrm>
            <a:off x="3384875" y="1871950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7" name="Google Shape;297;p46"/>
          <p:cNvSpPr/>
          <p:nvPr/>
        </p:nvSpPr>
        <p:spPr>
          <a:xfrm>
            <a:off x="3669575" y="1871950"/>
            <a:ext cx="2316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8" name="Google Shape;298;p46"/>
          <p:cNvSpPr/>
          <p:nvPr/>
        </p:nvSpPr>
        <p:spPr>
          <a:xfrm>
            <a:off x="6138750" y="1871950"/>
            <a:ext cx="2316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99" name="Google Shape;299;p46"/>
          <p:cNvSpPr/>
          <p:nvPr/>
        </p:nvSpPr>
        <p:spPr>
          <a:xfrm>
            <a:off x="6449800" y="1871950"/>
            <a:ext cx="105900" cy="535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0" name="Google Shape;300;p46"/>
          <p:cNvSpPr/>
          <p:nvPr/>
        </p:nvSpPr>
        <p:spPr>
          <a:xfrm>
            <a:off x="6648375" y="1871950"/>
            <a:ext cx="105900" cy="535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1" name="Google Shape;301;p46"/>
          <p:cNvSpPr/>
          <p:nvPr/>
        </p:nvSpPr>
        <p:spPr>
          <a:xfrm>
            <a:off x="760200" y="3338875"/>
            <a:ext cx="1318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.text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2" name="Google Shape;302;p46"/>
          <p:cNvSpPr/>
          <p:nvPr/>
        </p:nvSpPr>
        <p:spPr>
          <a:xfrm>
            <a:off x="2601900" y="3338884"/>
            <a:ext cx="18603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heap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3" name="Google Shape;303;p46"/>
          <p:cNvSpPr/>
          <p:nvPr/>
        </p:nvSpPr>
        <p:spPr>
          <a:xfrm>
            <a:off x="4985075" y="3338884"/>
            <a:ext cx="2422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4" name="Google Shape;304;p46"/>
          <p:cNvSpPr/>
          <p:nvPr/>
        </p:nvSpPr>
        <p:spPr>
          <a:xfrm>
            <a:off x="2078975" y="3338884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5" name="Google Shape;305;p46"/>
          <p:cNvSpPr/>
          <p:nvPr/>
        </p:nvSpPr>
        <p:spPr>
          <a:xfrm>
            <a:off x="4462175" y="3338884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6" name="Google Shape;306;p46"/>
          <p:cNvSpPr/>
          <p:nvPr/>
        </p:nvSpPr>
        <p:spPr>
          <a:xfrm>
            <a:off x="6887075" y="3338884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7" name="Google Shape;307;p46"/>
          <p:cNvSpPr/>
          <p:nvPr/>
        </p:nvSpPr>
        <p:spPr>
          <a:xfrm>
            <a:off x="7032850" y="3338884"/>
            <a:ext cx="335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8" name="Google Shape;308;p46"/>
          <p:cNvSpPr/>
          <p:nvPr/>
        </p:nvSpPr>
        <p:spPr>
          <a:xfrm>
            <a:off x="6701725" y="3338884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09" name="Google Shape;309;p46"/>
          <p:cNvSpPr/>
          <p:nvPr/>
        </p:nvSpPr>
        <p:spPr>
          <a:xfrm>
            <a:off x="6516375" y="3338884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0" name="Google Shape;310;p46"/>
          <p:cNvSpPr/>
          <p:nvPr/>
        </p:nvSpPr>
        <p:spPr>
          <a:xfrm>
            <a:off x="6331025" y="3338884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1" name="Google Shape;311;p46"/>
          <p:cNvSpPr/>
          <p:nvPr/>
        </p:nvSpPr>
        <p:spPr>
          <a:xfrm>
            <a:off x="3861875" y="3338875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2" name="Google Shape;312;p46"/>
          <p:cNvSpPr/>
          <p:nvPr/>
        </p:nvSpPr>
        <p:spPr>
          <a:xfrm>
            <a:off x="3345550" y="3338875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3" name="Google Shape;313;p46"/>
          <p:cNvSpPr/>
          <p:nvPr/>
        </p:nvSpPr>
        <p:spPr>
          <a:xfrm>
            <a:off x="3630250" y="3338875"/>
            <a:ext cx="2316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4" name="Google Shape;314;p46"/>
          <p:cNvSpPr/>
          <p:nvPr/>
        </p:nvSpPr>
        <p:spPr>
          <a:xfrm>
            <a:off x="6099425" y="3338875"/>
            <a:ext cx="2316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5" name="Google Shape;315;p46"/>
          <p:cNvSpPr/>
          <p:nvPr/>
        </p:nvSpPr>
        <p:spPr>
          <a:xfrm>
            <a:off x="6410475" y="3338875"/>
            <a:ext cx="105900" cy="535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6" name="Google Shape;316;p46"/>
          <p:cNvSpPr/>
          <p:nvPr/>
        </p:nvSpPr>
        <p:spPr>
          <a:xfrm>
            <a:off x="6609050" y="3338875"/>
            <a:ext cx="105900" cy="535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317" name="Google Shape;317;p46"/>
          <p:cNvCxnSpPr>
            <a:stCxn id="316" idx="0"/>
            <a:endCxn id="301" idx="0"/>
          </p:cNvCxnSpPr>
          <p:nvPr/>
        </p:nvCxnSpPr>
        <p:spPr>
          <a:xfrm rot="5400000">
            <a:off x="4040450" y="717925"/>
            <a:ext cx="600" cy="5242500"/>
          </a:xfrm>
          <a:prstGeom prst="curvedConnector3">
            <a:avLst>
              <a:gd name="adj1" fmla="val -28466667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8" name="Google Shape;318;p46"/>
          <p:cNvSpPr/>
          <p:nvPr/>
        </p:nvSpPr>
        <p:spPr>
          <a:xfrm>
            <a:off x="760175" y="4390050"/>
            <a:ext cx="1318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.text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19" name="Google Shape;319;p46"/>
          <p:cNvSpPr/>
          <p:nvPr/>
        </p:nvSpPr>
        <p:spPr>
          <a:xfrm>
            <a:off x="2601900" y="4390059"/>
            <a:ext cx="18603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heap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0" name="Google Shape;320;p46"/>
          <p:cNvSpPr/>
          <p:nvPr/>
        </p:nvSpPr>
        <p:spPr>
          <a:xfrm>
            <a:off x="4985075" y="4390059"/>
            <a:ext cx="2422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1" name="Google Shape;321;p46"/>
          <p:cNvSpPr/>
          <p:nvPr/>
        </p:nvSpPr>
        <p:spPr>
          <a:xfrm>
            <a:off x="2078975" y="4390059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2" name="Google Shape;322;p46"/>
          <p:cNvSpPr/>
          <p:nvPr/>
        </p:nvSpPr>
        <p:spPr>
          <a:xfrm>
            <a:off x="4462175" y="4390059"/>
            <a:ext cx="522900" cy="53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3" name="Google Shape;323;p46"/>
          <p:cNvSpPr/>
          <p:nvPr/>
        </p:nvSpPr>
        <p:spPr>
          <a:xfrm>
            <a:off x="6887075" y="439005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4" name="Google Shape;324;p46"/>
          <p:cNvSpPr/>
          <p:nvPr/>
        </p:nvSpPr>
        <p:spPr>
          <a:xfrm>
            <a:off x="7032850" y="4390059"/>
            <a:ext cx="335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5" name="Google Shape;325;p46"/>
          <p:cNvSpPr/>
          <p:nvPr/>
        </p:nvSpPr>
        <p:spPr>
          <a:xfrm>
            <a:off x="6701725" y="439005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6" name="Google Shape;326;p46"/>
          <p:cNvSpPr/>
          <p:nvPr/>
        </p:nvSpPr>
        <p:spPr>
          <a:xfrm>
            <a:off x="6516375" y="439005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7" name="Google Shape;327;p46"/>
          <p:cNvSpPr/>
          <p:nvPr/>
        </p:nvSpPr>
        <p:spPr>
          <a:xfrm>
            <a:off x="6331025" y="4390059"/>
            <a:ext cx="1059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8" name="Google Shape;328;p46"/>
          <p:cNvSpPr/>
          <p:nvPr/>
        </p:nvSpPr>
        <p:spPr>
          <a:xfrm>
            <a:off x="3861875" y="4390050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29" name="Google Shape;329;p46"/>
          <p:cNvSpPr/>
          <p:nvPr/>
        </p:nvSpPr>
        <p:spPr>
          <a:xfrm>
            <a:off x="3345550" y="4390050"/>
            <a:ext cx="284700" cy="535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0" name="Google Shape;330;p46"/>
          <p:cNvSpPr/>
          <p:nvPr/>
        </p:nvSpPr>
        <p:spPr>
          <a:xfrm>
            <a:off x="3630250" y="4390050"/>
            <a:ext cx="2316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1" name="Google Shape;331;p46"/>
          <p:cNvSpPr/>
          <p:nvPr/>
        </p:nvSpPr>
        <p:spPr>
          <a:xfrm>
            <a:off x="6099425" y="4390050"/>
            <a:ext cx="231600" cy="5358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2" name="Google Shape;332;p46"/>
          <p:cNvSpPr/>
          <p:nvPr/>
        </p:nvSpPr>
        <p:spPr>
          <a:xfrm>
            <a:off x="6410475" y="4390050"/>
            <a:ext cx="105900" cy="535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33" name="Google Shape;333;p46"/>
          <p:cNvSpPr/>
          <p:nvPr/>
        </p:nvSpPr>
        <p:spPr>
          <a:xfrm>
            <a:off x="6609050" y="4390050"/>
            <a:ext cx="105900" cy="535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334" name="Google Shape;334;p46"/>
          <p:cNvCxnSpPr>
            <a:stCxn id="333" idx="0"/>
            <a:endCxn id="331" idx="0"/>
          </p:cNvCxnSpPr>
          <p:nvPr/>
        </p:nvCxnSpPr>
        <p:spPr>
          <a:xfrm rot="5400000">
            <a:off x="6438350" y="4167000"/>
            <a:ext cx="600" cy="446700"/>
          </a:xfrm>
          <a:prstGeom prst="curvedConnector3">
            <a:avLst>
              <a:gd name="adj1" fmla="val -39687500"/>
            </a:avLst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Disaster strikes!</a:t>
            </a:r>
            <a:endParaRPr/>
          </a:p>
        </p:txBody>
      </p:sp>
      <p:sp>
        <p:nvSpPr>
          <p:cNvPr id="340" name="Google Shape;340;p4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415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In 1988, Robert </a:t>
            </a:r>
            <a:r>
              <a:rPr lang="en" sz="1400" dirty="0" err="1"/>
              <a:t>Teppan</a:t>
            </a:r>
            <a:r>
              <a:rPr lang="en" sz="1400" dirty="0"/>
              <a:t> Morris launches the first documented "buffer overflow" attack.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Accidentally </a:t>
            </a:r>
            <a:r>
              <a:rPr lang="en" sz="1400" b="1" dirty="0">
                <a:latin typeface="Roboto"/>
                <a:ea typeface="Roboto"/>
                <a:cs typeface="Roboto"/>
                <a:sym typeface="Roboto"/>
              </a:rPr>
              <a:t>brought down the entire internet</a:t>
            </a:r>
            <a:r>
              <a:rPr lang="en" sz="1400" dirty="0"/>
              <a:t>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The </a:t>
            </a:r>
            <a:r>
              <a:rPr lang="en" sz="1400" b="1" dirty="0">
                <a:latin typeface="Roboto"/>
                <a:ea typeface="Roboto"/>
                <a:cs typeface="Roboto"/>
                <a:sym typeface="Roboto"/>
              </a:rPr>
              <a:t>whole internet</a:t>
            </a:r>
            <a:r>
              <a:rPr lang="en" sz="1400" dirty="0"/>
              <a:t> was taken apart and rebooted to fix it.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Morris was the first person convicted under the 1986 Computer Fraud and Abuse Act.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Now a CS professor at MIT, cofounder of Y-Combinator.</a:t>
            </a:r>
            <a:endParaRPr sz="1400" dirty="0"/>
          </a:p>
        </p:txBody>
      </p:sp>
      <p:pic>
        <p:nvPicPr>
          <p:cNvPr id="341" name="Google Shape;34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429" y="748625"/>
            <a:ext cx="4961842" cy="37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3: Mixing Data and Metadata</a:t>
            </a:r>
            <a:endParaRPr/>
          </a:p>
        </p:txBody>
      </p:sp>
      <p:sp>
        <p:nvSpPr>
          <p:cNvPr id="347" name="Google Shape;347;p4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Consider: strings are null-terminated in C.</a:t>
            </a:r>
            <a:endParaRPr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char name[10] = "Yan";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The variable holds 10 bytes: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3 of these bytes are data ("Yan"), and one (the first NULL byte) implicitly encodes the length of the data, through its position.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Consider:</a:t>
            </a:r>
            <a:endParaRPr/>
          </a:p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read(0, name, sizeof(name));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What if there are NULL bytes in the input?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there are </a:t>
            </a:r>
            <a:r>
              <a:rPr lang="en" i="1"/>
              <a:t>no</a:t>
            </a:r>
            <a:r>
              <a:rPr lang="en"/>
              <a:t> NULL bytes in the input?</a:t>
            </a:r>
            <a:endParaRPr/>
          </a:p>
        </p:txBody>
      </p:sp>
      <p:graphicFrame>
        <p:nvGraphicFramePr>
          <p:cNvPr id="348" name="Google Shape;348;p48"/>
          <p:cNvGraphicFramePr/>
          <p:nvPr/>
        </p:nvGraphicFramePr>
        <p:xfrm>
          <a:off x="3419366" y="2001940"/>
          <a:ext cx="3132250" cy="290225"/>
        </p:xfrm>
        <a:graphic>
          <a:graphicData uri="http://schemas.openxmlformats.org/drawingml/2006/table">
            <a:tbl>
              <a:tblPr>
                <a:noFill/>
                <a:tableStyleId>{BD8EA843-3A0F-47B0-8D56-01B989E065C3}</a:tableStyleId>
              </a:tblPr>
              <a:tblGrid>
                <a:gridCol w="313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90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Y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49" name="Google Shape;349;p48"/>
          <p:cNvGraphicFramePr/>
          <p:nvPr/>
        </p:nvGraphicFramePr>
        <p:xfrm>
          <a:off x="913566" y="4670822"/>
          <a:ext cx="3132250" cy="290225"/>
        </p:xfrm>
        <a:graphic>
          <a:graphicData uri="http://schemas.openxmlformats.org/drawingml/2006/table">
            <a:tbl>
              <a:tblPr>
                <a:noFill/>
                <a:tableStyleId>{BD8EA843-3A0F-47B0-8D56-01B989E065C3}</a:tableStyleId>
              </a:tblPr>
              <a:tblGrid>
                <a:gridCol w="313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90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Y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_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50" name="Google Shape;350;p48"/>
          <p:cNvGraphicFramePr/>
          <p:nvPr/>
        </p:nvGraphicFramePr>
        <p:xfrm>
          <a:off x="913566" y="4126315"/>
          <a:ext cx="3132250" cy="290225"/>
        </p:xfrm>
        <a:graphic>
          <a:graphicData uri="http://schemas.openxmlformats.org/drawingml/2006/table">
            <a:tbl>
              <a:tblPr>
                <a:noFill/>
                <a:tableStyleId>{BD8EA843-3A0F-47B0-8D56-01B989E065C3}</a:tableStyleId>
              </a:tblPr>
              <a:tblGrid>
                <a:gridCol w="313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32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90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Y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\0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_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</a:t>
                      </a:r>
                      <a:endParaRPr sz="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lg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4: Initialization and Cleanup</a:t>
            </a:r>
            <a:endParaRPr/>
          </a:p>
        </p:txBody>
      </p:sp>
      <p:sp>
        <p:nvSpPr>
          <p:cNvPr id="356" name="Google Shape;356;p4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don't initialize before/ cleanup after yourself, C won't do it for you!</a:t>
            </a:r>
            <a:br>
              <a:rPr lang="en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Initialization: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void my_function()</a:t>
            </a:r>
            <a:br>
              <a:rPr lang="en" sz="14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	{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char my_variable[8];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// what is the value of my_variable here?</a:t>
            </a:r>
            <a:br>
              <a:rPr lang="en" sz="14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Cleanup:</a:t>
            </a:r>
            <a:endParaRPr/>
          </a:p>
        </p:txBody>
      </p:sp>
      <p:sp>
        <p:nvSpPr>
          <p:cNvPr id="357" name="Google Shape;357;p49"/>
          <p:cNvSpPr/>
          <p:nvPr/>
        </p:nvSpPr>
        <p:spPr>
          <a:xfrm>
            <a:off x="990600" y="4053050"/>
            <a:ext cx="5929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8" name="Google Shape;358;p49"/>
          <p:cNvSpPr/>
          <p:nvPr/>
        </p:nvSpPr>
        <p:spPr>
          <a:xfrm rot="-5400000">
            <a:off x="6034950" y="417672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59" name="Google Shape;359;p49"/>
          <p:cNvSpPr/>
          <p:nvPr/>
        </p:nvSpPr>
        <p:spPr>
          <a:xfrm rot="-5400000">
            <a:off x="5750550" y="417672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60" name="Google Shape;360;p49"/>
          <p:cNvSpPr/>
          <p:nvPr/>
        </p:nvSpPr>
        <p:spPr>
          <a:xfrm rot="-5400000">
            <a:off x="5466150" y="41767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61" name="Google Shape;361;p49"/>
          <p:cNvSpPr/>
          <p:nvPr/>
        </p:nvSpPr>
        <p:spPr>
          <a:xfrm rot="-5400000">
            <a:off x="5181750" y="41767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62" name="Google Shape;362;p49"/>
          <p:cNvSpPr/>
          <p:nvPr/>
        </p:nvSpPr>
        <p:spPr>
          <a:xfrm rot="-5400000">
            <a:off x="4897350" y="417672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63" name="Google Shape;363;p49"/>
          <p:cNvSpPr/>
          <p:nvPr/>
        </p:nvSpPr>
        <p:spPr>
          <a:xfrm rot="-5400000">
            <a:off x="4612950" y="417672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64" name="Google Shape;364;p49"/>
          <p:cNvSpPr/>
          <p:nvPr/>
        </p:nvSpPr>
        <p:spPr>
          <a:xfrm rot="-5400000">
            <a:off x="4328550" y="41767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65" name="Google Shape;365;p49"/>
          <p:cNvSpPr/>
          <p:nvPr/>
        </p:nvSpPr>
        <p:spPr>
          <a:xfrm rot="-5400000">
            <a:off x="4044150" y="41767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66" name="Google Shape;366;p49"/>
          <p:cNvSpPr/>
          <p:nvPr/>
        </p:nvSpPr>
        <p:spPr>
          <a:xfrm rot="-5400000">
            <a:off x="3759750" y="4176725"/>
            <a:ext cx="531900" cy="284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67" name="Google Shape;367;p49"/>
          <p:cNvSpPr/>
          <p:nvPr/>
        </p:nvSpPr>
        <p:spPr>
          <a:xfrm rot="-5400000">
            <a:off x="3475350" y="4176725"/>
            <a:ext cx="531900" cy="284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68" name="Google Shape;368;p49"/>
          <p:cNvSpPr/>
          <p:nvPr/>
        </p:nvSpPr>
        <p:spPr>
          <a:xfrm rot="-5400000">
            <a:off x="3190950" y="4176725"/>
            <a:ext cx="531900" cy="284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Roboto Mono Regular"/>
                <a:ea typeface="Roboto Mono Regular"/>
                <a:cs typeface="Roboto Mono Regular"/>
                <a:sym typeface="Roboto Mono Regular"/>
              </a:rPr>
              <a:t>my_variable</a:t>
            </a:r>
            <a:endParaRPr sz="5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Consequence</a:t>
            </a:r>
            <a:endParaRPr/>
          </a:p>
        </p:txBody>
      </p:sp>
      <p:sp>
        <p:nvSpPr>
          <p:cNvPr id="374" name="Google Shape;374;p5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int main(int argc, char **argv, char **envp)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print_quoted(argv[1]);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0;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06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void print_quoted(char *s)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07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08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printf(quote(s));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09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char * quote(char *s)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char output[16];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sprintf(output, "\"%s\"", s);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output;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75" name="Google Shape;375;p50"/>
          <p:cNvSpPr/>
          <p:nvPr/>
        </p:nvSpPr>
        <p:spPr>
          <a:xfrm>
            <a:off x="508625" y="4319100"/>
            <a:ext cx="58977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6" name="Google Shape;376;p50"/>
          <p:cNvSpPr/>
          <p:nvPr/>
        </p:nvSpPr>
        <p:spPr>
          <a:xfrm rot="-5400000">
            <a:off x="5998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77" name="Google Shape;377;p50"/>
          <p:cNvSpPr/>
          <p:nvPr/>
        </p:nvSpPr>
        <p:spPr>
          <a:xfrm rot="-5400000">
            <a:off x="5713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envp[3]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78" name="Google Shape;378;p50"/>
          <p:cNvSpPr/>
          <p:nvPr/>
        </p:nvSpPr>
        <p:spPr>
          <a:xfrm rot="-5400000">
            <a:off x="5429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envp[2]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79" name="Google Shape;379;p50"/>
          <p:cNvSpPr/>
          <p:nvPr/>
        </p:nvSpPr>
        <p:spPr>
          <a:xfrm rot="-5400000">
            <a:off x="51450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0" name="Google Shape;380;p50"/>
          <p:cNvSpPr/>
          <p:nvPr/>
        </p:nvSpPr>
        <p:spPr>
          <a:xfrm rot="-5400000">
            <a:off x="48606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1" name="Google Shape;381;p50"/>
          <p:cNvSpPr/>
          <p:nvPr/>
        </p:nvSpPr>
        <p:spPr>
          <a:xfrm rot="-5400000">
            <a:off x="4576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2" name="Google Shape;382;p50"/>
          <p:cNvSpPr/>
          <p:nvPr/>
        </p:nvSpPr>
        <p:spPr>
          <a:xfrm rot="-5400000">
            <a:off x="4291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3" name="Google Shape;383;p50"/>
          <p:cNvSpPr/>
          <p:nvPr/>
        </p:nvSpPr>
        <p:spPr>
          <a:xfrm rot="-5400000">
            <a:off x="4007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4" name="Google Shape;384;p50"/>
          <p:cNvSpPr/>
          <p:nvPr/>
        </p:nvSpPr>
        <p:spPr>
          <a:xfrm rot="-5400000">
            <a:off x="37230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*_start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5" name="Google Shape;385;p50"/>
          <p:cNvSpPr/>
          <p:nvPr/>
        </p:nvSpPr>
        <p:spPr>
          <a:xfrm rot="-5400000">
            <a:off x="34386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variables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6" name="Google Shape;386;p50"/>
          <p:cNvSpPr/>
          <p:nvPr/>
        </p:nvSpPr>
        <p:spPr>
          <a:xfrm rot="-5400000">
            <a:off x="3154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7" name="Google Shape;387;p50"/>
          <p:cNvSpPr/>
          <p:nvPr/>
        </p:nvSpPr>
        <p:spPr>
          <a:xfrm rot="-5400000">
            <a:off x="28698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*main(04)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8" name="Google Shape;388;p50"/>
          <p:cNvSpPr/>
          <p:nvPr/>
        </p:nvSpPr>
        <p:spPr>
          <a:xfrm rot="-5400000">
            <a:off x="25854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*print_quoted(09)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89" name="Google Shape;389;p50"/>
          <p:cNvSpPr/>
          <p:nvPr/>
        </p:nvSpPr>
        <p:spPr>
          <a:xfrm rot="-5400000">
            <a:off x="1732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*quote(14)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90" name="Google Shape;390;p50"/>
          <p:cNvSpPr/>
          <p:nvPr/>
        </p:nvSpPr>
        <p:spPr>
          <a:xfrm rot="-5400000">
            <a:off x="2160375" y="4302225"/>
            <a:ext cx="531900" cy="56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output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91" name="Google Shape;391;p50"/>
          <p:cNvSpPr/>
          <p:nvPr/>
        </p:nvSpPr>
        <p:spPr>
          <a:xfrm>
            <a:off x="277321" y="3463325"/>
            <a:ext cx="231300" cy="18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Consequence</a:t>
            </a:r>
            <a:endParaRPr/>
          </a:p>
        </p:txBody>
      </p:sp>
      <p:sp>
        <p:nvSpPr>
          <p:cNvPr id="397" name="Google Shape;397;p5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int main(int argc, char **argv, char **envp)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print_quoted(argv[1]);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0;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06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void print_quoted(char *s)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07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08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printf(quote(s));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09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char * quote(char *s)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char output[16];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sprintf(output, "\"%s\"", s);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output;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8" name="Google Shape;398;p51"/>
          <p:cNvSpPr/>
          <p:nvPr/>
        </p:nvSpPr>
        <p:spPr>
          <a:xfrm>
            <a:off x="508625" y="4319100"/>
            <a:ext cx="58977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99" name="Google Shape;399;p51"/>
          <p:cNvSpPr/>
          <p:nvPr/>
        </p:nvSpPr>
        <p:spPr>
          <a:xfrm rot="-5400000">
            <a:off x="5998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0" name="Google Shape;400;p51"/>
          <p:cNvSpPr/>
          <p:nvPr/>
        </p:nvSpPr>
        <p:spPr>
          <a:xfrm rot="-5400000">
            <a:off x="5713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envp[3]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1" name="Google Shape;401;p51"/>
          <p:cNvSpPr/>
          <p:nvPr/>
        </p:nvSpPr>
        <p:spPr>
          <a:xfrm rot="-5400000">
            <a:off x="5429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envp[2]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2" name="Google Shape;402;p51"/>
          <p:cNvSpPr/>
          <p:nvPr/>
        </p:nvSpPr>
        <p:spPr>
          <a:xfrm rot="-5400000">
            <a:off x="51450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3" name="Google Shape;403;p51"/>
          <p:cNvSpPr/>
          <p:nvPr/>
        </p:nvSpPr>
        <p:spPr>
          <a:xfrm rot="-5400000">
            <a:off x="48606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4" name="Google Shape;404;p51"/>
          <p:cNvSpPr/>
          <p:nvPr/>
        </p:nvSpPr>
        <p:spPr>
          <a:xfrm rot="-5400000">
            <a:off x="4576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5" name="Google Shape;405;p51"/>
          <p:cNvSpPr/>
          <p:nvPr/>
        </p:nvSpPr>
        <p:spPr>
          <a:xfrm rot="-5400000">
            <a:off x="4291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6" name="Google Shape;406;p51"/>
          <p:cNvSpPr/>
          <p:nvPr/>
        </p:nvSpPr>
        <p:spPr>
          <a:xfrm rot="-5400000">
            <a:off x="4007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7" name="Google Shape;407;p51"/>
          <p:cNvSpPr/>
          <p:nvPr/>
        </p:nvSpPr>
        <p:spPr>
          <a:xfrm rot="-5400000">
            <a:off x="37230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*_start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8" name="Google Shape;408;p51"/>
          <p:cNvSpPr/>
          <p:nvPr/>
        </p:nvSpPr>
        <p:spPr>
          <a:xfrm rot="-5400000">
            <a:off x="34386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variables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09" name="Google Shape;409;p51"/>
          <p:cNvSpPr/>
          <p:nvPr/>
        </p:nvSpPr>
        <p:spPr>
          <a:xfrm rot="-5400000">
            <a:off x="3154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10" name="Google Shape;410;p51"/>
          <p:cNvSpPr/>
          <p:nvPr/>
        </p:nvSpPr>
        <p:spPr>
          <a:xfrm rot="-5400000">
            <a:off x="28698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*main(04)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11" name="Google Shape;411;p51"/>
          <p:cNvSpPr/>
          <p:nvPr/>
        </p:nvSpPr>
        <p:spPr>
          <a:xfrm rot="-5400000">
            <a:off x="25854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*print_quoted(09)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12" name="Google Shape;412;p51"/>
          <p:cNvSpPr/>
          <p:nvPr/>
        </p:nvSpPr>
        <p:spPr>
          <a:xfrm rot="-5400000">
            <a:off x="1732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*quote(14)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13" name="Google Shape;413;p51"/>
          <p:cNvSpPr/>
          <p:nvPr/>
        </p:nvSpPr>
        <p:spPr>
          <a:xfrm rot="-5400000">
            <a:off x="2160375" y="4302225"/>
            <a:ext cx="531900" cy="56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output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14" name="Google Shape;414;p51"/>
          <p:cNvSpPr/>
          <p:nvPr/>
        </p:nvSpPr>
        <p:spPr>
          <a:xfrm>
            <a:off x="277321" y="3463325"/>
            <a:ext cx="231300" cy="18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51"/>
          <p:cNvSpPr/>
          <p:nvPr/>
        </p:nvSpPr>
        <p:spPr>
          <a:xfrm rot="-5400000">
            <a:off x="1310350" y="4302225"/>
            <a:ext cx="531900" cy="56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sprintf internal state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Consequence</a:t>
            </a:r>
            <a:endParaRPr/>
          </a:p>
        </p:txBody>
      </p:sp>
      <p:sp>
        <p:nvSpPr>
          <p:cNvPr id="421" name="Google Shape;421;p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int main(int argc, char **argv, char **envp)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print_quoted(argv[1]);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0;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06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void print_quoted(char *s)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07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08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printf(quote(s));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09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char * quote(char *s)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char output[16];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sprintf(output, "\"%s\"", s);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output;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2" name="Google Shape;422;p52"/>
          <p:cNvSpPr/>
          <p:nvPr/>
        </p:nvSpPr>
        <p:spPr>
          <a:xfrm>
            <a:off x="508625" y="4319100"/>
            <a:ext cx="58977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23" name="Google Shape;423;p52"/>
          <p:cNvSpPr/>
          <p:nvPr/>
        </p:nvSpPr>
        <p:spPr>
          <a:xfrm rot="-5400000">
            <a:off x="5998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24" name="Google Shape;424;p52"/>
          <p:cNvSpPr/>
          <p:nvPr/>
        </p:nvSpPr>
        <p:spPr>
          <a:xfrm rot="-5400000">
            <a:off x="5713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envp[3]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25" name="Google Shape;425;p52"/>
          <p:cNvSpPr/>
          <p:nvPr/>
        </p:nvSpPr>
        <p:spPr>
          <a:xfrm rot="-5400000">
            <a:off x="5429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envp[2]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26" name="Google Shape;426;p52"/>
          <p:cNvSpPr/>
          <p:nvPr/>
        </p:nvSpPr>
        <p:spPr>
          <a:xfrm rot="-5400000">
            <a:off x="51450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27" name="Google Shape;427;p52"/>
          <p:cNvSpPr/>
          <p:nvPr/>
        </p:nvSpPr>
        <p:spPr>
          <a:xfrm rot="-5400000">
            <a:off x="48606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28" name="Google Shape;428;p52"/>
          <p:cNvSpPr/>
          <p:nvPr/>
        </p:nvSpPr>
        <p:spPr>
          <a:xfrm rot="-5400000">
            <a:off x="4576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29" name="Google Shape;429;p52"/>
          <p:cNvSpPr/>
          <p:nvPr/>
        </p:nvSpPr>
        <p:spPr>
          <a:xfrm rot="-5400000">
            <a:off x="4291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30" name="Google Shape;430;p52"/>
          <p:cNvSpPr/>
          <p:nvPr/>
        </p:nvSpPr>
        <p:spPr>
          <a:xfrm rot="-5400000">
            <a:off x="4007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31" name="Google Shape;431;p52"/>
          <p:cNvSpPr/>
          <p:nvPr/>
        </p:nvSpPr>
        <p:spPr>
          <a:xfrm rot="-5400000">
            <a:off x="37230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*_start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32" name="Google Shape;432;p52"/>
          <p:cNvSpPr/>
          <p:nvPr/>
        </p:nvSpPr>
        <p:spPr>
          <a:xfrm rot="-5400000">
            <a:off x="34386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variables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33" name="Google Shape;433;p52"/>
          <p:cNvSpPr/>
          <p:nvPr/>
        </p:nvSpPr>
        <p:spPr>
          <a:xfrm rot="-5400000">
            <a:off x="3154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34" name="Google Shape;434;p52"/>
          <p:cNvSpPr/>
          <p:nvPr/>
        </p:nvSpPr>
        <p:spPr>
          <a:xfrm rot="-5400000">
            <a:off x="28698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*main(04)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35" name="Google Shape;435;p52"/>
          <p:cNvSpPr/>
          <p:nvPr/>
        </p:nvSpPr>
        <p:spPr>
          <a:xfrm rot="-5400000">
            <a:off x="25854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*print_quoted(09)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36" name="Google Shape;436;p52"/>
          <p:cNvSpPr/>
          <p:nvPr/>
        </p:nvSpPr>
        <p:spPr>
          <a:xfrm rot="-5400000">
            <a:off x="1732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*quote(14)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37" name="Google Shape;437;p52"/>
          <p:cNvSpPr/>
          <p:nvPr/>
        </p:nvSpPr>
        <p:spPr>
          <a:xfrm rot="-5400000">
            <a:off x="2160375" y="4302225"/>
            <a:ext cx="531900" cy="56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output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38" name="Google Shape;438;p52"/>
          <p:cNvSpPr/>
          <p:nvPr/>
        </p:nvSpPr>
        <p:spPr>
          <a:xfrm>
            <a:off x="277321" y="3463325"/>
            <a:ext cx="231300" cy="18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52"/>
          <p:cNvSpPr/>
          <p:nvPr/>
        </p:nvSpPr>
        <p:spPr>
          <a:xfrm rot="-5400000">
            <a:off x="2303000" y="4156425"/>
            <a:ext cx="531900" cy="857100"/>
          </a:xfrm>
          <a:prstGeom prst="rect">
            <a:avLst/>
          </a:prstGeom>
          <a:solidFill>
            <a:srgbClr val="FFE599">
              <a:alpha val="64709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ATTACKER INPUT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Places to Blame</a:t>
            </a:r>
            <a:endParaRPr/>
          </a:p>
        </p:txBody>
      </p:sp>
      <p:sp>
        <p:nvSpPr>
          <p:cNvPr id="445" name="Google Shape;445;p5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causes at play here: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Lazy/insecure programming practices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gets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strcpy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scanf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sprintf</a:t>
            </a:r>
            <a:r>
              <a:rPr lang="en"/>
              <a:t>, etc). Here,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sprintf</a:t>
            </a:r>
            <a:r>
              <a:rPr lang="en"/>
              <a:t>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Passing pointers around without their size. Even if we wanted to use a safe function (such as snprintf), there was not enough information!</a:t>
            </a:r>
            <a:endParaRPr/>
          </a:p>
        </p:txBody>
      </p:sp>
      <p:sp>
        <p:nvSpPr>
          <p:cNvPr id="446" name="Google Shape;446;p53"/>
          <p:cNvSpPr txBox="1">
            <a:spLocks noGrp="1"/>
          </p:cNvSpPr>
          <p:nvPr>
            <p:ph type="body" idx="1"/>
          </p:nvPr>
        </p:nvSpPr>
        <p:spPr>
          <a:xfrm>
            <a:off x="533400" y="3129450"/>
            <a:ext cx="3455100" cy="17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01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int main(int argc, char **argv, char **envp)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02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03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print_quoted(argv[1]);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04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0;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05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06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void print_quoted(char *s)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07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08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printf(quote(s));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09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return;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char * quote(char *s) {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12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   char output[16];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13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   sprintf(output, "\"%s\"", s);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14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output;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15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600" b="1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latin typeface="Roboto Mono"/>
                <a:ea typeface="Roboto Mono"/>
                <a:cs typeface="Roboto Mono"/>
                <a:sym typeface="Roboto Mono"/>
              </a:rPr>
              <a:t>16</a:t>
            </a: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 void win() { sendfile(1, open("/flag", O_RDONLY), 0, 128)); }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beginning...</a:t>
            </a:r>
            <a:endParaRPr/>
          </a:p>
        </p:txBody>
      </p:sp>
      <p:sp>
        <p:nvSpPr>
          <p:cNvPr id="170" name="Google Shape;170;p3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were originally programmed through direct input of machine code.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1" name="Google Shape;171;p36" descr="ibm701.jpg"/>
          <p:cNvPicPr preferRelativeResize="0"/>
          <p:nvPr/>
        </p:nvPicPr>
        <p:blipFill rotWithShape="1">
          <a:blip r:embed="rId3">
            <a:alphaModFix/>
          </a:blip>
          <a:srcRect t="5096"/>
          <a:stretch/>
        </p:blipFill>
        <p:spPr>
          <a:xfrm rot="2">
            <a:off x="913023" y="1800323"/>
            <a:ext cx="7317955" cy="3221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corruption: ?</a:t>
            </a:r>
            <a:endParaRPr/>
          </a:p>
        </p:txBody>
      </p:sp>
      <p:sp>
        <p:nvSpPr>
          <p:cNvPr id="452" name="Google Shape;452;p5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presence of memory corruption vulnerabilities, what can we corrupt?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Memory that doesn't influence anything. (Boring)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Memory that is used in a </a:t>
            </a:r>
            <a:r>
              <a:rPr lang="en" sz="1400" b="1">
                <a:latin typeface="Roboto"/>
                <a:ea typeface="Roboto"/>
                <a:cs typeface="Roboto"/>
                <a:sym typeface="Roboto"/>
              </a:rPr>
              <a:t>value</a:t>
            </a:r>
            <a:r>
              <a:rPr lang="en" sz="1400"/>
              <a:t> to influence mathematical operations, conditional jumps, etc (such as the win variable).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Memory that is used as a </a:t>
            </a:r>
            <a:r>
              <a:rPr lang="en" sz="1400" b="1">
                <a:latin typeface="Roboto"/>
                <a:ea typeface="Roboto"/>
                <a:cs typeface="Roboto"/>
                <a:sym typeface="Roboto"/>
              </a:rPr>
              <a:t>read pointer</a:t>
            </a:r>
            <a:r>
              <a:rPr lang="en" sz="1400"/>
              <a:t> (or offset), allowing us to force the program to access arbitrary memory.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Memory that is used as a </a:t>
            </a:r>
            <a:r>
              <a:rPr lang="en" sz="1400" b="1">
                <a:latin typeface="Roboto"/>
                <a:ea typeface="Roboto"/>
                <a:cs typeface="Roboto"/>
                <a:sym typeface="Roboto"/>
              </a:rPr>
              <a:t>write pointer</a:t>
            </a:r>
            <a:r>
              <a:rPr lang="en" sz="1400"/>
              <a:t> (or offset), allowing us to force the program to overwrite arbitrary memory.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Memory that is used as a </a:t>
            </a:r>
            <a:r>
              <a:rPr lang="en" sz="1400" b="1">
                <a:latin typeface="Roboto"/>
                <a:ea typeface="Roboto"/>
                <a:cs typeface="Roboto"/>
                <a:sym typeface="Roboto"/>
              </a:rPr>
              <a:t>code pointer</a:t>
            </a:r>
            <a:r>
              <a:rPr lang="en" sz="1400"/>
              <a:t> (or offset), allowing us to redirect program execution!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Typically, you use one or more vulnerabilities to achieve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of these effects.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Example of Corruption Result: Return pointer overwrites</a:t>
            </a:r>
            <a:endParaRPr/>
          </a:p>
        </p:txBody>
      </p:sp>
      <p:sp>
        <p:nvSpPr>
          <p:cNvPr id="458" name="Google Shape;458;p5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Ultimate power: overwriting the return address of a function during program execution to control what is executed next.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you jump to arbitrary functions.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else can you do?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Lets you jump to arbitrary </a:t>
            </a:r>
            <a:r>
              <a:rPr lang="en" sz="1400" i="1"/>
              <a:t>instructions</a:t>
            </a:r>
            <a:r>
              <a:rPr lang="en" sz="1400"/>
              <a:t>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Lets you </a:t>
            </a:r>
            <a:r>
              <a:rPr lang="en" sz="1400" i="1"/>
              <a:t>chain functionality</a:t>
            </a:r>
            <a:r>
              <a:rPr lang="en" sz="1400"/>
              <a:t>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(On x86 and amd64) lets you jump </a:t>
            </a:r>
            <a:r>
              <a:rPr lang="en" sz="1400" i="1"/>
              <a:t>between</a:t>
            </a:r>
            <a:r>
              <a:rPr lang="en" sz="1400"/>
              <a:t> instructions...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Consequence: Return pointer overwrites</a:t>
            </a:r>
            <a:endParaRPr/>
          </a:p>
        </p:txBody>
      </p:sp>
      <p:sp>
        <p:nvSpPr>
          <p:cNvPr id="464" name="Google Shape;464;p5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int main(int argc, char **argv, char **envp)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print_quoted(argv[1]);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0;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06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void print_quoted(char *s)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07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08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printf(quote(s));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09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char * quote(char *s)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char output[16];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sprintf(output, "\"%s\"", s);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output;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65" name="Google Shape;465;p56"/>
          <p:cNvSpPr/>
          <p:nvPr/>
        </p:nvSpPr>
        <p:spPr>
          <a:xfrm>
            <a:off x="508625" y="4319100"/>
            <a:ext cx="58977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66" name="Google Shape;466;p56"/>
          <p:cNvSpPr/>
          <p:nvPr/>
        </p:nvSpPr>
        <p:spPr>
          <a:xfrm rot="-5400000">
            <a:off x="5998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67" name="Google Shape;467;p56"/>
          <p:cNvSpPr/>
          <p:nvPr/>
        </p:nvSpPr>
        <p:spPr>
          <a:xfrm rot="-5400000">
            <a:off x="5713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envp[3]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68" name="Google Shape;468;p56"/>
          <p:cNvSpPr/>
          <p:nvPr/>
        </p:nvSpPr>
        <p:spPr>
          <a:xfrm rot="-5400000">
            <a:off x="5429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envp[2]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69" name="Google Shape;469;p56"/>
          <p:cNvSpPr/>
          <p:nvPr/>
        </p:nvSpPr>
        <p:spPr>
          <a:xfrm rot="-5400000">
            <a:off x="51450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0" name="Google Shape;470;p56"/>
          <p:cNvSpPr/>
          <p:nvPr/>
        </p:nvSpPr>
        <p:spPr>
          <a:xfrm rot="-5400000">
            <a:off x="48606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1" name="Google Shape;471;p56"/>
          <p:cNvSpPr/>
          <p:nvPr/>
        </p:nvSpPr>
        <p:spPr>
          <a:xfrm rot="-5400000">
            <a:off x="4576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2" name="Google Shape;472;p56"/>
          <p:cNvSpPr/>
          <p:nvPr/>
        </p:nvSpPr>
        <p:spPr>
          <a:xfrm rot="-5400000">
            <a:off x="4291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3" name="Google Shape;473;p56"/>
          <p:cNvSpPr/>
          <p:nvPr/>
        </p:nvSpPr>
        <p:spPr>
          <a:xfrm rot="-5400000">
            <a:off x="4007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4" name="Google Shape;474;p56"/>
          <p:cNvSpPr/>
          <p:nvPr/>
        </p:nvSpPr>
        <p:spPr>
          <a:xfrm rot="-5400000">
            <a:off x="37230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*_start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5" name="Google Shape;475;p56"/>
          <p:cNvSpPr/>
          <p:nvPr/>
        </p:nvSpPr>
        <p:spPr>
          <a:xfrm rot="-5400000">
            <a:off x="34386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variables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6" name="Google Shape;476;p56"/>
          <p:cNvSpPr/>
          <p:nvPr/>
        </p:nvSpPr>
        <p:spPr>
          <a:xfrm rot="-5400000">
            <a:off x="3154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7" name="Google Shape;477;p56"/>
          <p:cNvSpPr/>
          <p:nvPr/>
        </p:nvSpPr>
        <p:spPr>
          <a:xfrm rot="-5400000">
            <a:off x="28698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*main(04)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8" name="Google Shape;478;p56"/>
          <p:cNvSpPr/>
          <p:nvPr/>
        </p:nvSpPr>
        <p:spPr>
          <a:xfrm rot="-5400000">
            <a:off x="25854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*print_quoted(09)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79" name="Google Shape;479;p56"/>
          <p:cNvSpPr/>
          <p:nvPr/>
        </p:nvSpPr>
        <p:spPr>
          <a:xfrm rot="-5400000">
            <a:off x="1732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*quote(14)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80" name="Google Shape;480;p56"/>
          <p:cNvSpPr/>
          <p:nvPr/>
        </p:nvSpPr>
        <p:spPr>
          <a:xfrm rot="-5400000">
            <a:off x="2160375" y="4302225"/>
            <a:ext cx="531900" cy="56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output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81" name="Google Shape;481;p56"/>
          <p:cNvSpPr/>
          <p:nvPr/>
        </p:nvSpPr>
        <p:spPr>
          <a:xfrm>
            <a:off x="277321" y="3463325"/>
            <a:ext cx="231300" cy="18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56"/>
          <p:cNvSpPr/>
          <p:nvPr/>
        </p:nvSpPr>
        <p:spPr>
          <a:xfrm rot="-5400000">
            <a:off x="2303000" y="4156425"/>
            <a:ext cx="531900" cy="857100"/>
          </a:xfrm>
          <a:prstGeom prst="rect">
            <a:avLst/>
          </a:prstGeom>
          <a:solidFill>
            <a:srgbClr val="FFE599">
              <a:alpha val="64709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ATTACKER INPUT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Consequence: Return pointer overwrites</a:t>
            </a:r>
            <a:endParaRPr/>
          </a:p>
        </p:txBody>
      </p:sp>
      <p:sp>
        <p:nvSpPr>
          <p:cNvPr id="488" name="Google Shape;488;p5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int main(int argc, char **argv, char **envp)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print_quoted(argv[1]);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0;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06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void print_quoted(char *s)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07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08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printf(quote(s));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09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char * quote(char *s)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char output[16];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sprintf(output, "\"%s\"", s);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output;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89" name="Google Shape;489;p57"/>
          <p:cNvSpPr/>
          <p:nvPr/>
        </p:nvSpPr>
        <p:spPr>
          <a:xfrm>
            <a:off x="508625" y="4319100"/>
            <a:ext cx="58977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90" name="Google Shape;490;p57"/>
          <p:cNvSpPr/>
          <p:nvPr/>
        </p:nvSpPr>
        <p:spPr>
          <a:xfrm rot="-5400000">
            <a:off x="5998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91" name="Google Shape;491;p57"/>
          <p:cNvSpPr/>
          <p:nvPr/>
        </p:nvSpPr>
        <p:spPr>
          <a:xfrm rot="-5400000">
            <a:off x="5713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envp[3]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92" name="Google Shape;492;p57"/>
          <p:cNvSpPr/>
          <p:nvPr/>
        </p:nvSpPr>
        <p:spPr>
          <a:xfrm rot="-5400000">
            <a:off x="5429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envp[2]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93" name="Google Shape;493;p57"/>
          <p:cNvSpPr/>
          <p:nvPr/>
        </p:nvSpPr>
        <p:spPr>
          <a:xfrm rot="-5400000">
            <a:off x="51450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94" name="Google Shape;494;p57"/>
          <p:cNvSpPr/>
          <p:nvPr/>
        </p:nvSpPr>
        <p:spPr>
          <a:xfrm rot="-5400000">
            <a:off x="48606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95" name="Google Shape;495;p57"/>
          <p:cNvSpPr/>
          <p:nvPr/>
        </p:nvSpPr>
        <p:spPr>
          <a:xfrm rot="-5400000">
            <a:off x="4576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96" name="Google Shape;496;p57"/>
          <p:cNvSpPr/>
          <p:nvPr/>
        </p:nvSpPr>
        <p:spPr>
          <a:xfrm rot="-5400000">
            <a:off x="4291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97" name="Google Shape;497;p57"/>
          <p:cNvSpPr/>
          <p:nvPr/>
        </p:nvSpPr>
        <p:spPr>
          <a:xfrm rot="-5400000">
            <a:off x="4007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98" name="Google Shape;498;p57"/>
          <p:cNvSpPr/>
          <p:nvPr/>
        </p:nvSpPr>
        <p:spPr>
          <a:xfrm rot="-5400000">
            <a:off x="37230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*_start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99" name="Google Shape;499;p57"/>
          <p:cNvSpPr/>
          <p:nvPr/>
        </p:nvSpPr>
        <p:spPr>
          <a:xfrm rot="-5400000">
            <a:off x="34386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variables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00" name="Google Shape;500;p57"/>
          <p:cNvSpPr/>
          <p:nvPr/>
        </p:nvSpPr>
        <p:spPr>
          <a:xfrm rot="-5400000">
            <a:off x="3154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01" name="Google Shape;501;p57"/>
          <p:cNvSpPr/>
          <p:nvPr/>
        </p:nvSpPr>
        <p:spPr>
          <a:xfrm rot="-5400000">
            <a:off x="28698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*main(04)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02" name="Google Shape;502;p57"/>
          <p:cNvSpPr/>
          <p:nvPr/>
        </p:nvSpPr>
        <p:spPr>
          <a:xfrm rot="-5400000">
            <a:off x="25854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*print_quoted(09)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03" name="Google Shape;503;p57"/>
          <p:cNvSpPr/>
          <p:nvPr/>
        </p:nvSpPr>
        <p:spPr>
          <a:xfrm rot="-5400000">
            <a:off x="2160375" y="4302225"/>
            <a:ext cx="531900" cy="5655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ATTACKER INPUT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04" name="Google Shape;504;p57"/>
          <p:cNvSpPr/>
          <p:nvPr/>
        </p:nvSpPr>
        <p:spPr>
          <a:xfrm>
            <a:off x="277321" y="3647450"/>
            <a:ext cx="231300" cy="18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57"/>
          <p:cNvSpPr/>
          <p:nvPr/>
        </p:nvSpPr>
        <p:spPr>
          <a:xfrm rot="-5400000">
            <a:off x="2585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ATTACKER RETURN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Consequence: Return pointer overwrites</a:t>
            </a:r>
            <a:endParaRPr/>
          </a:p>
        </p:txBody>
      </p:sp>
      <p:sp>
        <p:nvSpPr>
          <p:cNvPr id="511" name="Google Shape;511;p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int main(int argc, char **argv, char **envp)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print_quoted(argv[1]);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0;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06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void print_quoted(char *s)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07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08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printf(quote(s));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09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char * quote(char *s) {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12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char output[16];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13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sprintf(output, "\"%s\"", s);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14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   return output;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15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}</a:t>
            </a:r>
            <a:endParaRPr sz="1200" b="1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 Mono"/>
                <a:ea typeface="Roboto Mono"/>
                <a:cs typeface="Roboto Mono"/>
                <a:sym typeface="Roboto Mono"/>
              </a:rPr>
              <a:t>16</a:t>
            </a: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 void win() { printf(“You Win!\n”); exit(0); 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 Regular"/>
                <a:ea typeface="Roboto Mono Regular"/>
                <a:cs typeface="Roboto Mono Regular"/>
                <a:sym typeface="Roboto Mono Regular"/>
              </a:rPr>
              <a:t>}</a:t>
            </a:r>
            <a:endParaRPr sz="12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12" name="Google Shape;512;p58"/>
          <p:cNvSpPr/>
          <p:nvPr/>
        </p:nvSpPr>
        <p:spPr>
          <a:xfrm>
            <a:off x="508625" y="4319100"/>
            <a:ext cx="58977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13" name="Google Shape;513;p58"/>
          <p:cNvSpPr/>
          <p:nvPr/>
        </p:nvSpPr>
        <p:spPr>
          <a:xfrm rot="-5400000">
            <a:off x="5998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14" name="Google Shape;514;p58"/>
          <p:cNvSpPr/>
          <p:nvPr/>
        </p:nvSpPr>
        <p:spPr>
          <a:xfrm rot="-5400000">
            <a:off x="5713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envp[3]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15" name="Google Shape;515;p58"/>
          <p:cNvSpPr/>
          <p:nvPr/>
        </p:nvSpPr>
        <p:spPr>
          <a:xfrm rot="-5400000">
            <a:off x="5429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envp[2]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16" name="Google Shape;516;p58"/>
          <p:cNvSpPr/>
          <p:nvPr/>
        </p:nvSpPr>
        <p:spPr>
          <a:xfrm rot="-5400000">
            <a:off x="51450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17" name="Google Shape;517;p58"/>
          <p:cNvSpPr/>
          <p:nvPr/>
        </p:nvSpPr>
        <p:spPr>
          <a:xfrm rot="-5400000">
            <a:off x="48606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envp[0]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18" name="Google Shape;518;p58"/>
          <p:cNvSpPr/>
          <p:nvPr/>
        </p:nvSpPr>
        <p:spPr>
          <a:xfrm rot="-5400000">
            <a:off x="45762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NULL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19" name="Google Shape;519;p58"/>
          <p:cNvSpPr/>
          <p:nvPr/>
        </p:nvSpPr>
        <p:spPr>
          <a:xfrm rot="-5400000">
            <a:off x="42918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argv[1]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20" name="Google Shape;520;p58"/>
          <p:cNvSpPr/>
          <p:nvPr/>
        </p:nvSpPr>
        <p:spPr>
          <a:xfrm rot="-5400000">
            <a:off x="4007450" y="4442775"/>
            <a:ext cx="531900" cy="284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argv[0]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21" name="Google Shape;521;p58"/>
          <p:cNvSpPr/>
          <p:nvPr/>
        </p:nvSpPr>
        <p:spPr>
          <a:xfrm rot="-5400000">
            <a:off x="37230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*_start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22" name="Google Shape;522;p58"/>
          <p:cNvSpPr/>
          <p:nvPr/>
        </p:nvSpPr>
        <p:spPr>
          <a:xfrm rot="-5400000">
            <a:off x="3438650" y="4442775"/>
            <a:ext cx="531900" cy="2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variables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23" name="Google Shape;523;p58"/>
          <p:cNvSpPr/>
          <p:nvPr/>
        </p:nvSpPr>
        <p:spPr>
          <a:xfrm rot="-5400000">
            <a:off x="31542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*_libc_start_main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24" name="Google Shape;524;p58"/>
          <p:cNvSpPr/>
          <p:nvPr/>
        </p:nvSpPr>
        <p:spPr>
          <a:xfrm rot="-5400000">
            <a:off x="28698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*main(04)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25" name="Google Shape;525;p58"/>
          <p:cNvSpPr/>
          <p:nvPr/>
        </p:nvSpPr>
        <p:spPr>
          <a:xfrm rot="-5400000">
            <a:off x="2585450" y="4442775"/>
            <a:ext cx="531900" cy="284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">
                <a:latin typeface="Roboto Mono Regular"/>
                <a:ea typeface="Roboto Mono Regular"/>
                <a:cs typeface="Roboto Mono Regular"/>
                <a:sym typeface="Roboto Mono Regular"/>
              </a:rPr>
              <a:t>*print_quoted(09)</a:t>
            </a:r>
            <a:endParaRPr sz="3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26" name="Google Shape;526;p58"/>
          <p:cNvSpPr/>
          <p:nvPr/>
        </p:nvSpPr>
        <p:spPr>
          <a:xfrm rot="-5400000">
            <a:off x="2160375" y="4302225"/>
            <a:ext cx="531900" cy="5655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ATTACKER INPUT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27" name="Google Shape;527;p58"/>
          <p:cNvSpPr/>
          <p:nvPr/>
        </p:nvSpPr>
        <p:spPr>
          <a:xfrm>
            <a:off x="277321" y="4007900"/>
            <a:ext cx="231300" cy="18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58"/>
          <p:cNvSpPr/>
          <p:nvPr/>
        </p:nvSpPr>
        <p:spPr>
          <a:xfrm rot="-5400000">
            <a:off x="2585450" y="4442775"/>
            <a:ext cx="531900" cy="2844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*win(16)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Categories of Memory Corruption</a:t>
            </a:r>
            <a:endParaRPr/>
          </a:p>
        </p:txBody>
      </p:sp>
      <p:sp>
        <p:nvSpPr>
          <p:cNvPr id="534" name="Google Shape;534;p5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Buffer overflow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Stack buffer overflow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Heap buffer overflow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Integer overflow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Signedness mixups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Integer wrap around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Format string (rarely talked about today)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Uninitialized memory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after free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Corruption: Classic Stack Buffer Overflow</a:t>
            </a:r>
            <a:endParaRPr/>
          </a:p>
        </p:txBody>
      </p:sp>
      <p:sp>
        <p:nvSpPr>
          <p:cNvPr id="540" name="Google Shape;540;p60"/>
          <p:cNvSpPr txBox="1">
            <a:spLocks noGrp="1"/>
          </p:cNvSpPr>
          <p:nvPr>
            <p:ph type="body" idx="1"/>
          </p:nvPr>
        </p:nvSpPr>
        <p:spPr>
          <a:xfrm>
            <a:off x="457200" y="1063378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Because C does not implicitly track buffer sizes, simple overwrites are common.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Smallest possible example: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int main(int </a:t>
            </a:r>
            <a:r>
              <a:rPr lang="en" sz="1400" dirty="0" err="1">
                <a:latin typeface="Consolas"/>
                <a:ea typeface="Consolas"/>
                <a:cs typeface="Consolas"/>
                <a:sym typeface="Consolas"/>
              </a:rPr>
              <a:t>argc</a:t>
            </a: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, char **</a:t>
            </a:r>
            <a:r>
              <a:rPr lang="en" sz="1400" dirty="0" err="1">
                <a:latin typeface="Consolas"/>
                <a:ea typeface="Consolas"/>
                <a:cs typeface="Consolas"/>
                <a:sym typeface="Consolas"/>
              </a:rPr>
              <a:t>argv</a:t>
            </a: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, char **</a:t>
            </a:r>
            <a:r>
              <a:rPr lang="en" sz="1400" dirty="0" err="1">
                <a:latin typeface="Consolas"/>
                <a:ea typeface="Consolas"/>
                <a:cs typeface="Consolas"/>
                <a:sym typeface="Consolas"/>
              </a:rPr>
              <a:t>envp</a:t>
            </a: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   char </a:t>
            </a:r>
            <a:r>
              <a:rPr lang="en" sz="1400" dirty="0" err="1">
                <a:latin typeface="Consolas"/>
                <a:ea typeface="Consolas"/>
                <a:cs typeface="Consolas"/>
                <a:sym typeface="Consolas"/>
              </a:rPr>
              <a:t>small_buffer</a:t>
            </a: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[16];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   read(0, </a:t>
            </a:r>
            <a:r>
              <a:rPr lang="en" sz="1400" dirty="0" err="1">
                <a:latin typeface="Consolas"/>
                <a:ea typeface="Consolas"/>
                <a:cs typeface="Consolas"/>
                <a:sym typeface="Consolas"/>
              </a:rPr>
              <a:t>small_buffer</a:t>
            </a: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, 128);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int win(void){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400" dirty="0" err="1"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(“You Win!\n”);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	exit(0);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Corruption: Heap Buffer Overflow</a:t>
            </a:r>
            <a:endParaRPr/>
          </a:p>
        </p:txBody>
      </p:sp>
      <p:sp>
        <p:nvSpPr>
          <p:cNvPr id="546" name="Google Shape;546;p6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Buffer overflow can happen with heap buffers as well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Smallest possible example: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int main(int argc, char **argv, char **envp)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  char *small_buffer;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  small_buffer = (char *)malloc(16);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  read(0, small_buffer, 128);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Corruption: Off-by-one Errors</a:t>
            </a:r>
            <a:endParaRPr/>
          </a:p>
        </p:txBody>
      </p:sp>
      <p:sp>
        <p:nvSpPr>
          <p:cNvPr id="552" name="Google Shape;552;p6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Consider: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char a[3] = {0, 0, 0};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for (int i = 0; i </a:t>
            </a:r>
            <a:r>
              <a:rPr lang="en" sz="1200">
                <a:highlight>
                  <a:srgbClr val="EA9999"/>
                </a:highlight>
                <a:latin typeface="Consolas"/>
                <a:ea typeface="Consolas"/>
                <a:cs typeface="Consolas"/>
                <a:sym typeface="Consolas"/>
              </a:rPr>
              <a:t>&lt;=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3; i++) a[i] = getchar();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printf(“%s”, a);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Off-by-one errors can cause small amounts of memory corruption.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Depending on what you corrupt in memory, this can be disastrous.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553" name="Google Shape;553;p62"/>
          <p:cNvSpPr/>
          <p:nvPr/>
        </p:nvSpPr>
        <p:spPr>
          <a:xfrm>
            <a:off x="616750" y="3170850"/>
            <a:ext cx="7162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54" name="Google Shape;554;p62"/>
          <p:cNvSpPr/>
          <p:nvPr/>
        </p:nvSpPr>
        <p:spPr>
          <a:xfrm rot="-5400000">
            <a:off x="5661100" y="329452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55" name="Google Shape;555;p62"/>
          <p:cNvSpPr/>
          <p:nvPr/>
        </p:nvSpPr>
        <p:spPr>
          <a:xfrm rot="-5400000">
            <a:off x="5376700" y="329452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56" name="Google Shape;556;p62"/>
          <p:cNvSpPr/>
          <p:nvPr/>
        </p:nvSpPr>
        <p:spPr>
          <a:xfrm rot="-5400000">
            <a:off x="5092300" y="32945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57" name="Google Shape;557;p62"/>
          <p:cNvSpPr/>
          <p:nvPr/>
        </p:nvSpPr>
        <p:spPr>
          <a:xfrm rot="-5400000">
            <a:off x="4807900" y="32945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58" name="Google Shape;558;p62"/>
          <p:cNvSpPr/>
          <p:nvPr/>
        </p:nvSpPr>
        <p:spPr>
          <a:xfrm rot="-5400000">
            <a:off x="4523500" y="329452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59" name="Google Shape;559;p62"/>
          <p:cNvSpPr/>
          <p:nvPr/>
        </p:nvSpPr>
        <p:spPr>
          <a:xfrm rot="-5400000">
            <a:off x="4239100" y="329452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60" name="Google Shape;560;p62"/>
          <p:cNvSpPr/>
          <p:nvPr/>
        </p:nvSpPr>
        <p:spPr>
          <a:xfrm rot="-5400000">
            <a:off x="3954700" y="32945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61" name="Google Shape;561;p62"/>
          <p:cNvSpPr/>
          <p:nvPr/>
        </p:nvSpPr>
        <p:spPr>
          <a:xfrm rot="-5400000">
            <a:off x="3670300" y="32945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62" name="Google Shape;562;p62"/>
          <p:cNvSpPr/>
          <p:nvPr/>
        </p:nvSpPr>
        <p:spPr>
          <a:xfrm rot="-5400000">
            <a:off x="3385900" y="329452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63" name="Google Shape;563;p62"/>
          <p:cNvSpPr/>
          <p:nvPr/>
        </p:nvSpPr>
        <p:spPr>
          <a:xfrm rot="-5400000">
            <a:off x="3101500" y="329452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64" name="Google Shape;564;p62"/>
          <p:cNvSpPr/>
          <p:nvPr/>
        </p:nvSpPr>
        <p:spPr>
          <a:xfrm rot="-5400000">
            <a:off x="2817100" y="32945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65" name="Google Shape;565;p62"/>
          <p:cNvSpPr/>
          <p:nvPr/>
        </p:nvSpPr>
        <p:spPr>
          <a:xfrm rot="-5400000">
            <a:off x="2173150" y="2934975"/>
            <a:ext cx="531900" cy="10035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buffer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66" name="Google Shape;566;p62"/>
          <p:cNvSpPr/>
          <p:nvPr/>
        </p:nvSpPr>
        <p:spPr>
          <a:xfrm rot="-5400000">
            <a:off x="2217400" y="2890725"/>
            <a:ext cx="531900" cy="1092000"/>
          </a:xfrm>
          <a:prstGeom prst="rect">
            <a:avLst/>
          </a:prstGeom>
          <a:solidFill>
            <a:srgbClr val="FF0000">
              <a:alpha val="50199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67" name="Google Shape;567;p62"/>
          <p:cNvSpPr/>
          <p:nvPr/>
        </p:nvSpPr>
        <p:spPr>
          <a:xfrm>
            <a:off x="616750" y="4390050"/>
            <a:ext cx="7162800" cy="535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stack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68" name="Google Shape;568;p62"/>
          <p:cNvSpPr/>
          <p:nvPr/>
        </p:nvSpPr>
        <p:spPr>
          <a:xfrm rot="-5400000">
            <a:off x="5661100" y="451372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69" name="Google Shape;569;p62"/>
          <p:cNvSpPr/>
          <p:nvPr/>
        </p:nvSpPr>
        <p:spPr>
          <a:xfrm rot="-5400000">
            <a:off x="5376700" y="451372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0" name="Google Shape;570;p62"/>
          <p:cNvSpPr/>
          <p:nvPr/>
        </p:nvSpPr>
        <p:spPr>
          <a:xfrm rot="-5400000">
            <a:off x="5092300" y="45137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1" name="Google Shape;571;p62"/>
          <p:cNvSpPr/>
          <p:nvPr/>
        </p:nvSpPr>
        <p:spPr>
          <a:xfrm rot="-5400000">
            <a:off x="4807900" y="45137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2" name="Google Shape;572;p62"/>
          <p:cNvSpPr/>
          <p:nvPr/>
        </p:nvSpPr>
        <p:spPr>
          <a:xfrm rot="-5400000">
            <a:off x="4523500" y="451372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3" name="Google Shape;573;p62"/>
          <p:cNvSpPr/>
          <p:nvPr/>
        </p:nvSpPr>
        <p:spPr>
          <a:xfrm rot="-5400000">
            <a:off x="4239100" y="451372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4" name="Google Shape;574;p62"/>
          <p:cNvSpPr/>
          <p:nvPr/>
        </p:nvSpPr>
        <p:spPr>
          <a:xfrm rot="-5400000">
            <a:off x="3954700" y="45137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5" name="Google Shape;575;p62"/>
          <p:cNvSpPr/>
          <p:nvPr/>
        </p:nvSpPr>
        <p:spPr>
          <a:xfrm rot="-5400000">
            <a:off x="3670300" y="45137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6" name="Google Shape;576;p62"/>
          <p:cNvSpPr/>
          <p:nvPr/>
        </p:nvSpPr>
        <p:spPr>
          <a:xfrm rot="-5400000">
            <a:off x="3385900" y="4513725"/>
            <a:ext cx="531900" cy="284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return address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7" name="Google Shape;577;p62"/>
          <p:cNvSpPr/>
          <p:nvPr/>
        </p:nvSpPr>
        <p:spPr>
          <a:xfrm rot="-5400000">
            <a:off x="3101500" y="4513725"/>
            <a:ext cx="531900" cy="2844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saved rbp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8" name="Google Shape;578;p62"/>
          <p:cNvSpPr/>
          <p:nvPr/>
        </p:nvSpPr>
        <p:spPr>
          <a:xfrm rot="-5400000">
            <a:off x="2817100" y="4513725"/>
            <a:ext cx="531900" cy="2844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variable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79" name="Google Shape;579;p62"/>
          <p:cNvSpPr/>
          <p:nvPr/>
        </p:nvSpPr>
        <p:spPr>
          <a:xfrm rot="-5400000">
            <a:off x="2173150" y="4154175"/>
            <a:ext cx="531900" cy="10035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Regular"/>
                <a:ea typeface="Roboto Mono Regular"/>
                <a:cs typeface="Roboto Mono Regular"/>
                <a:sym typeface="Roboto Mono Regular"/>
              </a:rPr>
              <a:t>local buffer</a:t>
            </a: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580" name="Google Shape;580;p62"/>
          <p:cNvSpPr/>
          <p:nvPr/>
        </p:nvSpPr>
        <p:spPr>
          <a:xfrm rot="-5400000">
            <a:off x="2852200" y="4478625"/>
            <a:ext cx="531900" cy="354600"/>
          </a:xfrm>
          <a:prstGeom prst="rect">
            <a:avLst/>
          </a:prstGeom>
          <a:solidFill>
            <a:srgbClr val="FF0000">
              <a:alpha val="50199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6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Corruption: Integer Overflows</a:t>
            </a:r>
            <a:endParaRPr/>
          </a:p>
        </p:txBody>
      </p:sp>
      <p:sp>
        <p:nvSpPr>
          <p:cNvPr id="586" name="Google Shape;586;p6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When developers try to calculate sizes, mistakes can occur...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Consider: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What's the maximum value that a 32-bit integer can take?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happens when you increment that?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int main() {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unsigned int size;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	scanf("%i", &amp;size);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	char *buf = alloca(size+1);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	int n = read(0, buf, size);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	buf[n] = '\0';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}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beginning...</a:t>
            </a:r>
            <a:endParaRPr/>
          </a:p>
        </p:txBody>
      </p:sp>
      <p:sp>
        <p:nvSpPr>
          <p:cNvPr id="177" name="Google Shape;177;p3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681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1952, Grace Hopper proposed one of the first compilers.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Problem: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early compilers created inefficient code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Problem 2: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early computers were very slow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78" name="Google Shape;178;p37"/>
          <p:cNvPicPr preferRelativeResize="0"/>
          <p:nvPr/>
        </p:nvPicPr>
        <p:blipFill rotWithShape="1">
          <a:blip r:embed="rId3">
            <a:alphaModFix/>
          </a:blip>
          <a:srcRect l="2657"/>
          <a:stretch/>
        </p:blipFill>
        <p:spPr>
          <a:xfrm>
            <a:off x="5138450" y="0"/>
            <a:ext cx="4005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Corruption: Signedness Mixups</a:t>
            </a:r>
            <a:endParaRPr/>
          </a:p>
        </p:txBody>
      </p:sp>
      <p:sp>
        <p:nvSpPr>
          <p:cNvPr id="592" name="Google Shape;592;p6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standard C library uses </a:t>
            </a:r>
            <a:r>
              <a:rPr lang="en" sz="1600" i="1"/>
              <a:t>unsigned integers</a:t>
            </a:r>
            <a:r>
              <a:rPr lang="en" sz="1600"/>
              <a:t> for sizes (i.e., the last argument to </a:t>
            </a: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read</a:t>
            </a:r>
            <a:r>
              <a:rPr lang="en" sz="1600"/>
              <a:t>, memcmp, strncpy, and others). The default integer types (</a:t>
            </a: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short</a:t>
            </a:r>
            <a:r>
              <a:rPr lang="en" sz="1600"/>
              <a:t>, </a:t>
            </a: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/>
              <a:t>, </a:t>
            </a: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long</a:t>
            </a:r>
            <a:r>
              <a:rPr lang="en" sz="1600"/>
              <a:t>) are </a:t>
            </a:r>
            <a:r>
              <a:rPr lang="en" sz="1600" i="1"/>
              <a:t>signed</a:t>
            </a:r>
            <a:r>
              <a:rPr lang="en" sz="1600"/>
              <a:t>.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int main()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int size;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	char buf[16];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	scanf("%i", &amp;size);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	if (size &gt; 16) exit(1);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	read(0, buf, size);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/>
              <a:t>Why is this a problem? Recall twos compliment:</a:t>
            </a:r>
            <a:endParaRPr sz="1600"/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0xffffffff == -1</a:t>
            </a:r>
            <a:r>
              <a:rPr lang="en" sz="1000"/>
              <a:t>, </a:t>
            </a: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0xfffffffe == -2</a:t>
            </a:r>
            <a:r>
              <a:rPr lang="en" sz="1000"/>
              <a:t>, etc</a:t>
            </a:r>
            <a:endParaRPr sz="100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signedness mostly matters during </a:t>
            </a:r>
            <a:r>
              <a:rPr lang="en" sz="1000" i="1"/>
              <a:t>conditional jumps</a:t>
            </a:r>
            <a:endParaRPr sz="1000" i="1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cmp eax, 16; jae too_big</a:t>
            </a:r>
            <a:endParaRPr sz="1000"/>
          </a:p>
          <a:p>
            <a:pPr marL="9144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" sz="800" i="1"/>
              <a:t>unsigned</a:t>
            </a:r>
            <a:r>
              <a:rPr lang="en" sz="800"/>
              <a:t> comparison</a:t>
            </a:r>
            <a:endParaRPr sz="800"/>
          </a:p>
          <a:p>
            <a:pPr marL="9144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eax = 0xffffffff</a:t>
            </a:r>
            <a:r>
              <a:rPr lang="en" sz="800"/>
              <a:t> will result in checking 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0xffffffff &gt; 16</a:t>
            </a:r>
            <a:r>
              <a:rPr lang="en" sz="800"/>
              <a:t> and a jump</a:t>
            </a:r>
            <a:endParaRPr sz="80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 </a:t>
            </a: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cmp eax, 16; jge too_big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" sz="800" i="1"/>
              <a:t>signed</a:t>
            </a:r>
            <a:r>
              <a:rPr lang="en" sz="800"/>
              <a:t> comparison</a:t>
            </a:r>
            <a:endParaRPr sz="8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914400" lvl="0" indent="-279400" algn="l" rtl="0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eax = 0xffffffff</a:t>
            </a:r>
            <a:r>
              <a:rPr lang="en" sz="800"/>
              <a:t> will result in checking 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-1 &gt; 16</a:t>
            </a:r>
            <a:r>
              <a:rPr lang="en" sz="800"/>
              <a:t>, and no jump</a:t>
            </a:r>
            <a:endParaRPr sz="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/>
              <a:t>Guess which one is used in this code?</a:t>
            </a:r>
            <a:endParaRPr sz="16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6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Corruption: Uninitialized Memory</a:t>
            </a:r>
            <a:endParaRPr/>
          </a:p>
        </p:txBody>
      </p:sp>
      <p:sp>
        <p:nvSpPr>
          <p:cNvPr id="598" name="Google Shape;598;p6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Memory objects can be used before they are initialized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int main()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void (*fun_ptr)(int);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	// some other code, which does not initialize func_ptr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	func_ptr(1);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/>
              <a:t>Why is this a problem?</a:t>
            </a:r>
            <a:endParaRPr sz="16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6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Corruption: Use After Free</a:t>
            </a:r>
            <a:endParaRPr/>
          </a:p>
        </p:txBody>
      </p:sp>
      <p:sp>
        <p:nvSpPr>
          <p:cNvPr id="604" name="Google Shape;604;p6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Memory objects can be unintentionally used after they are deallocated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struct obj{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	int a;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	int b;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	void (*fun_ptr)(int);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int main()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obj * instance = (struct obj *) malloc(sizeof(struct obj))	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//some more code here;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free(instance);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//some more code here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instance-&gt;func_ptr(1);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/>
              <a:t>Why is this a problem?</a:t>
            </a:r>
            <a:endParaRPr sz="16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6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 Canaries</a:t>
            </a:r>
            <a:endParaRPr/>
          </a:p>
        </p:txBody>
      </p:sp>
      <p:sp>
        <p:nvSpPr>
          <p:cNvPr id="610" name="Google Shape;610;p6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fight buffer overflows into the return address, researchers introduced </a:t>
            </a:r>
            <a:r>
              <a:rPr lang="en" i="1"/>
              <a:t>stack canaries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 function prologue, write random value at the end of the stack frame.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 function epilogue, make sure this value is still intact.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67"/>
          <p:cNvSpPr txBox="1"/>
          <p:nvPr/>
        </p:nvSpPr>
        <p:spPr>
          <a:xfrm>
            <a:off x="590575" y="3285300"/>
            <a:ext cx="83262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Crispin Cowan, Calton Pu, Dave Maier, Heather Hinton, Jonathan Walpole,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Peat Bakke, Steve Beattie, Aaron Grier, Perry Wagle and Qian Zhang</a:t>
            </a:r>
            <a:r>
              <a:rPr lang="en" sz="13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13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Oregon Graduate Institute of Science &amp; Technology.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300" b="1">
                <a:latin typeface="Consolas"/>
                <a:ea typeface="Consolas"/>
                <a:cs typeface="Consolas"/>
                <a:sym typeface="Consolas"/>
              </a:rPr>
              <a:t>StackGuard: Automatic Adaptive Detection and Prevention of Buffer-Overflow Attacks</a:t>
            </a:r>
            <a:r>
              <a:rPr lang="en" sz="1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."</a:t>
            </a:r>
            <a:endParaRPr sz="1300" b="1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USENIX Security Symposium</a:t>
            </a:r>
            <a:r>
              <a:rPr lang="en" sz="13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19</a:t>
            </a: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98</a:t>
            </a:r>
            <a:r>
              <a:rPr lang="en" sz="13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13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 Canaries</a:t>
            </a:r>
            <a:endParaRPr/>
          </a:p>
        </p:txBody>
      </p:sp>
      <p:sp>
        <p:nvSpPr>
          <p:cNvPr id="617" name="Google Shape;617;p6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 canaries are VERY effective in general.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Situational bypass methods: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Leak the canary (using another vulnerability).</a:t>
            </a:r>
            <a:endParaRPr sz="14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400"/>
              <a:t>Brute-force the canary (for forking processes).</a:t>
            </a:r>
            <a:br>
              <a:rPr lang="en" sz="1400"/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int main() {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char buf[16];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while (1) {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    if (fork()) { wait(0); }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    else { read(0, buf, 128); return; }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400"/>
              <a:t>Jumping the canary (if the situation allows).</a:t>
            </a:r>
            <a:br>
              <a:rPr lang="en" sz="1400"/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int main() {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char buf[16];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int i;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for (i = 0; i &lt; 128; i++) read(0, buf+i, 1);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400"/>
            </a:br>
            <a:r>
              <a:rPr lang="en" sz="1400"/>
              <a:t>Depending on the stack layout, you can overwrite 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400"/>
              <a:t> and redirect the</a:t>
            </a:r>
            <a:br>
              <a:rPr lang="en" sz="1400"/>
            </a:br>
            <a:r>
              <a:rPr lang="en" sz="1400"/>
              <a:t>read to point to </a:t>
            </a:r>
            <a:r>
              <a:rPr lang="en" sz="1400" i="1"/>
              <a:t>after</a:t>
            </a:r>
            <a:r>
              <a:rPr lang="en" sz="1400"/>
              <a:t> the canary!</a:t>
            </a:r>
            <a:endParaRPr sz="1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 Space Layout Randomization</a:t>
            </a:r>
            <a:endParaRPr/>
          </a:p>
        </p:txBody>
      </p:sp>
      <p:sp>
        <p:nvSpPr>
          <p:cNvPr id="623" name="Google Shape;623;p6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corruption often focuses on corrupting </a:t>
            </a:r>
            <a:r>
              <a:rPr lang="en" i="1"/>
              <a:t>pointers</a:t>
            </a:r>
            <a:r>
              <a:rPr lang="en"/>
              <a:t> to point somewhere else.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we randomize the location of code and data in memory? What can the attacker point to?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Let's take a look!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7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 Space Layout Randomization (History)</a:t>
            </a:r>
            <a:endParaRPr/>
          </a:p>
        </p:txBody>
      </p:sp>
      <p:sp>
        <p:nvSpPr>
          <p:cNvPr id="629" name="Google Shape;629;p7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appeared in 2001 as part of a Linux kernel patch set called PaX.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Written by a team led by an anonymous coder...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(PaX also brought DEP to Linux)</a:t>
            </a:r>
            <a:endParaRPr/>
          </a:p>
        </p:txBody>
      </p:sp>
      <p:pic>
        <p:nvPicPr>
          <p:cNvPr id="630" name="Google Shape;63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875" y="2765850"/>
            <a:ext cx="1619250" cy="230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7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ASLR Workarounds</a:t>
            </a:r>
            <a:endParaRPr/>
          </a:p>
        </p:txBody>
      </p:sp>
      <p:sp>
        <p:nvSpPr>
          <p:cNvPr id="636" name="Google Shape;636;p7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redirect execution if you don't know where any code is?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1: Leak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addresses still (mostly) have to be in memory so that the program can find its own assets.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Let's leak them out!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2: YOLO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Program assets are </a:t>
            </a:r>
            <a:r>
              <a:rPr lang="en" sz="1400" i="1"/>
              <a:t>page-aligned</a:t>
            </a:r>
            <a:r>
              <a:rPr lang="en" sz="1400"/>
              <a:t>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Let's overwrite just the page offset!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Requires some brute-forcing.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3 (situational): brute-force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int main() {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char buf[16];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while (1) {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    if (fork()) { wait(0); }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    else { read(0, buf, 128); return; }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6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beginning...</a:t>
            </a:r>
            <a:endParaRPr/>
          </a:p>
        </p:txBody>
      </p:sp>
      <p:sp>
        <p:nvSpPr>
          <p:cNvPr id="184" name="Google Shape;184;p3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7332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1972, Dennis Ritchie created C.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 was specifically designed to: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by </a:t>
            </a:r>
            <a:r>
              <a:rPr lang="en" sz="1400" b="1" dirty="0">
                <a:latin typeface="Roboto"/>
                <a:ea typeface="Roboto"/>
                <a:cs typeface="Roboto"/>
                <a:sym typeface="Roboto"/>
              </a:rPr>
              <a:t>reasonably portable</a:t>
            </a:r>
            <a:r>
              <a:rPr lang="en" sz="1400" dirty="0"/>
              <a:t> across computer architectures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provide developers with </a:t>
            </a:r>
            <a:r>
              <a:rPr lang="en" sz="1400" b="1" dirty="0">
                <a:latin typeface="Roboto"/>
                <a:ea typeface="Roboto"/>
                <a:cs typeface="Roboto"/>
                <a:sym typeface="Roboto"/>
              </a:rPr>
              <a:t>low-level control</a:t>
            </a:r>
            <a:r>
              <a:rPr lang="en" sz="1400" dirty="0"/>
              <a:t> of memory access, etc.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practice, C maps closely and effectively to assembly, with few runtime surprises.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With great power...</a:t>
            </a:r>
            <a:endParaRPr dirty="0"/>
          </a:p>
        </p:txBody>
      </p:sp>
      <p:pic>
        <p:nvPicPr>
          <p:cNvPr id="185" name="Google Shape;18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8445" y="-1"/>
            <a:ext cx="400555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Since then...</a:t>
            </a:r>
            <a:endParaRPr/>
          </a:p>
        </p:txBody>
      </p:sp>
      <p:sp>
        <p:nvSpPr>
          <p:cNvPr id="191" name="Google Shape;191;p3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(simplified) timeline: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1970s: </a:t>
            </a:r>
            <a:r>
              <a:rPr lang="en" sz="1400"/>
              <a:t>C is developed, maps almost directly to assembly (security implications).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1980s: </a:t>
            </a:r>
            <a:r>
              <a:rPr lang="en" sz="1400"/>
              <a:t>Focus on features, C++ developed, compiled languages still dangerous.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1990s: </a:t>
            </a:r>
            <a:r>
              <a:rPr lang="en" sz="1400"/>
              <a:t>Birth of modern VM-based languages. Mainstream compiled languages still dangerous.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2000s: </a:t>
            </a:r>
            <a:r>
              <a:rPr lang="en" sz="1400"/>
              <a:t>Rise of JIT to improve VM-based/interpreted languages. Compiled languages still dangerous.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2010s: </a:t>
            </a:r>
            <a:r>
              <a:rPr lang="en" sz="1400"/>
              <a:t>Finally exploring mainstream memory-safe compiled languages (i.e., Rust).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result...</a:t>
            </a:r>
            <a:endParaRPr/>
          </a:p>
        </p:txBody>
      </p:sp>
      <p:sp>
        <p:nvSpPr>
          <p:cNvPr id="197" name="Google Shape;197;p4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astonishing amount of software has been developed in languages with no memory safety!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 is </a:t>
            </a:r>
            <a:r>
              <a:rPr lang="en" i="1" dirty="0"/>
              <a:t>still</a:t>
            </a:r>
            <a:r>
              <a:rPr lang="en" dirty="0"/>
              <a:t> the most popular programming language according to some metrics.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C++ is 4th most popular and the fastest growing!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 was the fastest growing language in terms of popularity as recently as 2017!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hlink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https://www.tiobe.com/tiobe-index</a:t>
            </a:r>
            <a:endParaRPr sz="14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What's the problem with C?</a:t>
            </a:r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300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1968, we start seeing concerns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memory corruption.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one of the first papers proposing memory isolation between processes, Graham, et al. muse (paraphrased):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"What if a program allows someone to overwrite memory they're not supposed to?"</a:t>
            </a:r>
            <a:endParaRPr dirty="0"/>
          </a:p>
        </p:txBody>
      </p:sp>
      <p:sp>
        <p:nvSpPr>
          <p:cNvPr id="204" name="Google Shape;204;p41"/>
          <p:cNvSpPr txBox="1"/>
          <p:nvPr/>
        </p:nvSpPr>
        <p:spPr>
          <a:xfrm>
            <a:off x="4918150" y="205975"/>
            <a:ext cx="40449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Robert Graham.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"Protection in an information processing utility."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Communications of the ACM, 1968.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lecture...</a:t>
            </a:r>
            <a:endParaRPr/>
          </a:p>
        </p:txBody>
      </p:sp>
      <p:sp>
        <p:nvSpPr>
          <p:cNvPr id="210" name="Google Shape;210;p4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take a first glance several types of common "memory corruption" issues, and investigate how they can be used by attackers to circumvent system security.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also briefly talk about the mitigations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focus on source code today, and will switch to binary code next week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1: Trusting the Developer to do the Right Things</a:t>
            </a:r>
            <a:endParaRPr/>
          </a:p>
        </p:txBody>
      </p:sp>
      <p:sp>
        <p:nvSpPr>
          <p:cNvPr id="216" name="Google Shape;216;p4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Python: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&gt;&gt;&gt; a = [ 1, 2, 3 ]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&gt;&gt;&gt; print a[10] = 0x41;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IndexError: list index out of range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C: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int a[3] = { 1, 2, 3 };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a[10] = 0x41;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	// no problem!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does C let this go?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actually happens here?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ashvili 2017.08b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3509</Words>
  <Application>Microsoft Macintosh PowerPoint</Application>
  <PresentationFormat>On-screen Show (16:9)</PresentationFormat>
  <Paragraphs>636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Oswald</vt:lpstr>
      <vt:lpstr>Arial</vt:lpstr>
      <vt:lpstr>Roboto Mono</vt:lpstr>
      <vt:lpstr>Roboto Mono Regular</vt:lpstr>
      <vt:lpstr>Consolas</vt:lpstr>
      <vt:lpstr>Tahoma</vt:lpstr>
      <vt:lpstr>Roboto Light</vt:lpstr>
      <vt:lpstr>Roboto</vt:lpstr>
      <vt:lpstr>Simple Light</vt:lpstr>
      <vt:lpstr>Slideashvili 2017.08b</vt:lpstr>
      <vt:lpstr>Memory Errors</vt:lpstr>
      <vt:lpstr>In the beginning...</vt:lpstr>
      <vt:lpstr>In the beginning...</vt:lpstr>
      <vt:lpstr>In the beginning...</vt:lpstr>
      <vt:lpstr>Since then...</vt:lpstr>
      <vt:lpstr>The result...</vt:lpstr>
      <vt:lpstr>What's the problem with C?</vt:lpstr>
      <vt:lpstr>This lecture...</vt:lpstr>
      <vt:lpstr>Problem 1: Trusting the Developer to do the Right Things</vt:lpstr>
      <vt:lpstr>Problem 2: Mixing Control Information and Data </vt:lpstr>
      <vt:lpstr>Example: the stack</vt:lpstr>
      <vt:lpstr>Problem 2: Mixing Control Information and Data </vt:lpstr>
      <vt:lpstr>Disaster strikes!</vt:lpstr>
      <vt:lpstr>Problem 3: Mixing Data and Metadata</vt:lpstr>
      <vt:lpstr>Problem 4: Initialization and Cleanup</vt:lpstr>
      <vt:lpstr>Example of Consequence</vt:lpstr>
      <vt:lpstr>Example of Consequence</vt:lpstr>
      <vt:lpstr>Example of Consequence</vt:lpstr>
      <vt:lpstr>Places to Blame</vt:lpstr>
      <vt:lpstr>Memory corruption: ?</vt:lpstr>
      <vt:lpstr>Example of Corruption Result: Return pointer overwrites</vt:lpstr>
      <vt:lpstr>Example of Consequence: Return pointer overwrites</vt:lpstr>
      <vt:lpstr>Example of Consequence: Return pointer overwrites</vt:lpstr>
      <vt:lpstr>Example of Consequence: Return pointer overwrites</vt:lpstr>
      <vt:lpstr>Categories of Memory Corruption</vt:lpstr>
      <vt:lpstr>Memory Corruption: Classic Stack Buffer Overflow</vt:lpstr>
      <vt:lpstr>Memory Corruption: Heap Buffer Overflow</vt:lpstr>
      <vt:lpstr>Memory Corruption: Off-by-one Errors</vt:lpstr>
      <vt:lpstr>Memory Corruption: Integer Overflows</vt:lpstr>
      <vt:lpstr>Memory Corruption: Signedness Mixups</vt:lpstr>
      <vt:lpstr>Memory Corruption: Uninitialized Memory</vt:lpstr>
      <vt:lpstr>Memory Corruption: Use After Free</vt:lpstr>
      <vt:lpstr>Stack Canaries</vt:lpstr>
      <vt:lpstr>Stack Canaries</vt:lpstr>
      <vt:lpstr>Address Space Layout Randomization</vt:lpstr>
      <vt:lpstr>Address Space Layout Randomization (History)</vt:lpstr>
      <vt:lpstr>ASLR Workarounds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Errors</dc:title>
  <cp:lastModifiedBy>Jun Xu</cp:lastModifiedBy>
  <cp:revision>2</cp:revision>
  <dcterms:modified xsi:type="dcterms:W3CDTF">2021-09-29T21:54:44Z</dcterms:modified>
</cp:coreProperties>
</file>